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ink/ink1.xml" ContentType="application/inkml+xml"/>
  <Override PartName="/ppt/ink/ink2.xml" ContentType="application/inkml+xml"/>
  <Override PartName="/ppt/comments/comment1.xml" ContentType="application/vnd.openxmlformats-officedocument.presentationml.comments+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1"/>
  </p:notesMasterIdLst>
  <p:sldIdLst>
    <p:sldId id="256" r:id="rId2"/>
    <p:sldId id="265" r:id="rId3"/>
    <p:sldId id="284" r:id="rId4"/>
    <p:sldId id="263" r:id="rId5"/>
    <p:sldId id="316" r:id="rId6"/>
    <p:sldId id="321" r:id="rId7"/>
    <p:sldId id="268" r:id="rId8"/>
    <p:sldId id="266" r:id="rId9"/>
    <p:sldId id="335" r:id="rId10"/>
    <p:sldId id="317" r:id="rId11"/>
    <p:sldId id="327" r:id="rId12"/>
    <p:sldId id="334" r:id="rId13"/>
    <p:sldId id="285" r:id="rId14"/>
    <p:sldId id="287" r:id="rId15"/>
    <p:sldId id="319" r:id="rId16"/>
    <p:sldId id="286" r:id="rId17"/>
    <p:sldId id="269" r:id="rId18"/>
    <p:sldId id="291" r:id="rId19"/>
    <p:sldId id="292" r:id="rId20"/>
    <p:sldId id="328" r:id="rId21"/>
    <p:sldId id="293" r:id="rId22"/>
    <p:sldId id="295" r:id="rId23"/>
    <p:sldId id="336" r:id="rId24"/>
    <p:sldId id="294" r:id="rId25"/>
    <p:sldId id="296" r:id="rId26"/>
    <p:sldId id="298" r:id="rId27"/>
    <p:sldId id="299" r:id="rId28"/>
    <p:sldId id="300" r:id="rId29"/>
    <p:sldId id="305" r:id="rId30"/>
    <p:sldId id="320" r:id="rId31"/>
    <p:sldId id="307" r:id="rId32"/>
    <p:sldId id="337" r:id="rId33"/>
    <p:sldId id="313" r:id="rId34"/>
    <p:sldId id="309" r:id="rId35"/>
    <p:sldId id="318" r:id="rId36"/>
    <p:sldId id="308" r:id="rId37"/>
    <p:sldId id="310" r:id="rId38"/>
    <p:sldId id="289" r:id="rId39"/>
    <p:sldId id="331" r:id="rId40"/>
    <p:sldId id="332" r:id="rId41"/>
    <p:sldId id="326" r:id="rId42"/>
    <p:sldId id="329" r:id="rId43"/>
    <p:sldId id="339" r:id="rId44"/>
    <p:sldId id="340" r:id="rId45"/>
    <p:sldId id="338" r:id="rId46"/>
    <p:sldId id="283" r:id="rId47"/>
    <p:sldId id="324" r:id="rId48"/>
    <p:sldId id="330" r:id="rId49"/>
    <p:sldId id="325" r:id="rId50"/>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 Sampath" initials="PS" lastIdx="1" clrIdx="0">
    <p:extLst>
      <p:ext uri="{19B8F6BF-5375-455C-9EA6-DF929625EA0E}">
        <p15:presenceInfo xmlns:p15="http://schemas.microsoft.com/office/powerpoint/2012/main" userId="2d9d02912104fc3d" providerId="Windows Live"/>
      </p:ext>
    </p:extLst>
  </p:cmAuthor>
  <p:cmAuthor id="2" name="himakar kovvuru" initials="hk" lastIdx="1" clrIdx="1">
    <p:extLst>
      <p:ext uri="{19B8F6BF-5375-455C-9EA6-DF929625EA0E}">
        <p15:presenceInfo xmlns:p15="http://schemas.microsoft.com/office/powerpoint/2012/main" userId="7859825c9c4b2890"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9900"/>
    <a:srgbClr val="00CCFF"/>
    <a:srgbClr val="31030E"/>
    <a:srgbClr val="0066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43A74E4-BA81-4A88-BEC3-986588AC3898}" v="219" dt="2025-04-22T15:29:13.64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317" autoAdjust="0"/>
    <p:restoredTop sz="92288" autoAdjust="0"/>
  </p:normalViewPr>
  <p:slideViewPr>
    <p:cSldViewPr snapToGrid="0" snapToObjects="1">
      <p:cViewPr varScale="1">
        <p:scale>
          <a:sx n="63" d="100"/>
          <a:sy n="63" d="100"/>
        </p:scale>
        <p:origin x="686"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microsoft.com/office/2015/10/relationships/revisionInfo" Target="revisionInfo.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commentAuthors" Target="commentAuthors.xml"/></Relationships>
</file>

<file path=ppt/comments/comment1.xml><?xml version="1.0" encoding="utf-8"?>
<p:cmLst xmlns:a="http://schemas.openxmlformats.org/drawingml/2006/main" xmlns:r="http://schemas.openxmlformats.org/officeDocument/2006/relationships" xmlns:p="http://schemas.openxmlformats.org/presentationml/2006/main">
  <p:cm authorId="2" dt="2025-03-21T21:26:58.678" idx="1">
    <p:pos x="9216" y="0"/>
    <p:text/>
    <p:extLst>
      <p:ext uri="{C676402C-5697-4E1C-873F-D02D1690AC5C}">
        <p15:threadingInfo xmlns:p15="http://schemas.microsoft.com/office/powerpoint/2012/main" timeZoneBias="-330"/>
      </p:ext>
    </p:extLst>
  </p:cm>
</p: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EA4EDDB-06DE-4AC1-A2B4-4756F6EECD14}"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IN"/>
        </a:p>
      </dgm:t>
    </dgm:pt>
    <dgm:pt modelId="{FC0D22BC-8957-41E0-98B8-0CD65AC6EEC8}">
      <dgm:prSet>
        <dgm:style>
          <a:lnRef idx="2">
            <a:schemeClr val="dk1"/>
          </a:lnRef>
          <a:fillRef idx="1">
            <a:schemeClr val="lt1"/>
          </a:fillRef>
          <a:effectRef idx="0">
            <a:schemeClr val="dk1"/>
          </a:effectRef>
          <a:fontRef idx="minor">
            <a:schemeClr val="dk1"/>
          </a:fontRef>
        </dgm:style>
      </dgm:prSet>
      <dgm:spPr/>
      <dgm:t>
        <a:bodyPr/>
        <a:lstStyle/>
        <a:p>
          <a:pPr>
            <a:buNone/>
          </a:pPr>
          <a:r>
            <a:rPr lang="en-IN" b="1" dirty="0"/>
            <a:t>Methodology</a:t>
          </a:r>
          <a:endParaRPr lang="en-IN" dirty="0"/>
        </a:p>
      </dgm:t>
    </dgm:pt>
    <dgm:pt modelId="{77A185B1-A7FB-4C54-AA9C-C87029DACB21}" type="parTrans" cxnId="{6C81A2C4-F7CE-4550-8A1B-B7D206A1AD4C}">
      <dgm:prSet/>
      <dgm:spPr/>
      <dgm:t>
        <a:bodyPr/>
        <a:lstStyle/>
        <a:p>
          <a:endParaRPr lang="en-IN"/>
        </a:p>
      </dgm:t>
    </dgm:pt>
    <dgm:pt modelId="{D240EFE2-4FE0-4C34-A434-92606E771DD9}" type="sibTrans" cxnId="{6C81A2C4-F7CE-4550-8A1B-B7D206A1AD4C}">
      <dgm:prSet/>
      <dgm:spPr/>
      <dgm:t>
        <a:bodyPr/>
        <a:lstStyle/>
        <a:p>
          <a:endParaRPr lang="en-IN"/>
        </a:p>
      </dgm:t>
    </dgm:pt>
    <dgm:pt modelId="{46A72FA8-D229-416B-A885-589BF9880B00}">
      <dgm:prSet/>
      <dgm:spPr/>
      <dgm:t>
        <a:bodyPr/>
        <a:lstStyle/>
        <a:p>
          <a:pPr>
            <a:buFont typeface="+mj-lt"/>
            <a:buAutoNum type="arabicPeriod"/>
          </a:pPr>
          <a:r>
            <a:rPr lang="en-IN" b="1" dirty="0"/>
            <a:t>[1]Hybrid Adder Design:</a:t>
          </a:r>
          <a:endParaRPr lang="en-IN" dirty="0"/>
        </a:p>
      </dgm:t>
    </dgm:pt>
    <dgm:pt modelId="{BC949FBB-ED8F-46E0-8FE6-74A90A7148C9}" type="parTrans" cxnId="{278A29A4-A9D0-47E3-9CCB-4D8D08307391}">
      <dgm:prSet/>
      <dgm:spPr/>
      <dgm:t>
        <a:bodyPr/>
        <a:lstStyle/>
        <a:p>
          <a:endParaRPr lang="en-IN"/>
        </a:p>
      </dgm:t>
    </dgm:pt>
    <dgm:pt modelId="{51892750-A628-4A8A-AC8F-C82DFDDD96EA}" type="sibTrans" cxnId="{278A29A4-A9D0-47E3-9CCB-4D8D08307391}">
      <dgm:prSet/>
      <dgm:spPr/>
      <dgm:t>
        <a:bodyPr/>
        <a:lstStyle/>
        <a:p>
          <a:endParaRPr lang="en-IN"/>
        </a:p>
      </dgm:t>
    </dgm:pt>
    <dgm:pt modelId="{41CD275F-7217-4B28-9305-BA2D02CABC3D}">
      <dgm:prSet/>
      <dgm:spPr/>
      <dgm:t>
        <a:bodyPr/>
        <a:lstStyle/>
        <a:p>
          <a:pPr algn="just">
            <a:buFont typeface="+mj-lt"/>
            <a:buAutoNum type="arabicPeriod"/>
          </a:pPr>
          <a:r>
            <a:rPr lang="en-US" dirty="0"/>
            <a:t>Investigate multiple conventional adder architectures, including Brent-Kung Adders (BKAs), Kogge Stone Adder(KSA), Ling Adders, Sparse Kogge Stone Adder(SKSA), and various combinations of these adders.</a:t>
          </a:r>
        </a:p>
      </dgm:t>
    </dgm:pt>
    <dgm:pt modelId="{FE8D3880-2B1C-4530-8628-5B7B3DE48231}" type="parTrans" cxnId="{E6074C61-CA11-42BF-A6E6-D3535EC8EED5}">
      <dgm:prSet/>
      <dgm:spPr/>
      <dgm:t>
        <a:bodyPr/>
        <a:lstStyle/>
        <a:p>
          <a:endParaRPr lang="en-IN"/>
        </a:p>
      </dgm:t>
    </dgm:pt>
    <dgm:pt modelId="{886E0E7B-9D84-449D-93CD-6982AF14AFC5}" type="sibTrans" cxnId="{E6074C61-CA11-42BF-A6E6-D3535EC8EED5}">
      <dgm:prSet/>
      <dgm:spPr/>
      <dgm:t>
        <a:bodyPr/>
        <a:lstStyle/>
        <a:p>
          <a:endParaRPr lang="en-IN"/>
        </a:p>
      </dgm:t>
    </dgm:pt>
    <dgm:pt modelId="{90E2C441-A001-4250-AEDB-16BE363F966F}">
      <dgm:prSet/>
      <dgm:spPr/>
      <dgm:t>
        <a:bodyPr/>
        <a:lstStyle/>
        <a:p>
          <a:pPr algn="just">
            <a:buFont typeface="+mj-lt"/>
            <a:buAutoNum type="arabicPeriod"/>
          </a:pPr>
          <a:r>
            <a:rPr lang="en-US" dirty="0"/>
            <a:t>Simulate these adders to assess area, delay, and power consumption for each combination to find the best combination.</a:t>
          </a:r>
        </a:p>
      </dgm:t>
    </dgm:pt>
    <dgm:pt modelId="{43EA9139-3AB6-40A6-9713-424489D3C90D}" type="parTrans" cxnId="{8B7E8D7A-D44A-4DBC-896D-072DEA6E77A5}">
      <dgm:prSet/>
      <dgm:spPr/>
      <dgm:t>
        <a:bodyPr/>
        <a:lstStyle/>
        <a:p>
          <a:endParaRPr lang="en-IN"/>
        </a:p>
      </dgm:t>
    </dgm:pt>
    <dgm:pt modelId="{3EAE8E72-6F3F-4429-BD26-28EBBB6B8CBB}" type="sibTrans" cxnId="{8B7E8D7A-D44A-4DBC-896D-072DEA6E77A5}">
      <dgm:prSet/>
      <dgm:spPr/>
      <dgm:t>
        <a:bodyPr/>
        <a:lstStyle/>
        <a:p>
          <a:endParaRPr lang="en-IN"/>
        </a:p>
      </dgm:t>
    </dgm:pt>
    <dgm:pt modelId="{C8C99EEB-976C-421F-943A-FD076AA664BC}">
      <dgm:prSet/>
      <dgm:spPr/>
      <dgm:t>
        <a:bodyPr/>
        <a:lstStyle/>
        <a:p>
          <a:pPr>
            <a:buFont typeface="+mj-lt"/>
            <a:buAutoNum type="arabicPeriod"/>
          </a:pPr>
          <a:r>
            <a:rPr lang="en-IN" b="1" dirty="0"/>
            <a:t>[2]Hybrid Multiplier Design:</a:t>
          </a:r>
          <a:endParaRPr lang="en-IN" dirty="0"/>
        </a:p>
      </dgm:t>
    </dgm:pt>
    <dgm:pt modelId="{8E9A53DF-AAC3-459E-A736-6A74CC073791}" type="parTrans" cxnId="{11B70C5F-CA66-4ACB-B000-AA9851D33AA5}">
      <dgm:prSet/>
      <dgm:spPr/>
      <dgm:t>
        <a:bodyPr/>
        <a:lstStyle/>
        <a:p>
          <a:endParaRPr lang="en-IN"/>
        </a:p>
      </dgm:t>
    </dgm:pt>
    <dgm:pt modelId="{84CD7CE7-2DAC-486C-A70B-8199CE38CBB2}" type="sibTrans" cxnId="{11B70C5F-CA66-4ACB-B000-AA9851D33AA5}">
      <dgm:prSet/>
      <dgm:spPr/>
      <dgm:t>
        <a:bodyPr/>
        <a:lstStyle/>
        <a:p>
          <a:endParaRPr lang="en-IN"/>
        </a:p>
      </dgm:t>
    </dgm:pt>
    <dgm:pt modelId="{6B2DC2E9-24F5-4843-BD01-CDEDE5EDD55B}">
      <dgm:prSet/>
      <dgm:spPr/>
      <dgm:t>
        <a:bodyPr/>
        <a:lstStyle/>
        <a:p>
          <a:pPr algn="just">
            <a:buFont typeface="+mj-lt"/>
            <a:buAutoNum type="arabicPeriod"/>
          </a:pPr>
          <a:r>
            <a:rPr lang="en-US" dirty="0"/>
            <a:t> Explore various traditional multipliers and integrate them with the selected hybrid adders.</a:t>
          </a:r>
        </a:p>
      </dgm:t>
    </dgm:pt>
    <dgm:pt modelId="{B4617414-30F6-4B55-84B1-4C2BE1538846}" type="parTrans" cxnId="{64D77D4C-1992-438B-B36E-687BB968CDBE}">
      <dgm:prSet/>
      <dgm:spPr/>
      <dgm:t>
        <a:bodyPr/>
        <a:lstStyle/>
        <a:p>
          <a:endParaRPr lang="en-IN"/>
        </a:p>
      </dgm:t>
    </dgm:pt>
    <dgm:pt modelId="{C07EA196-179E-44CE-890B-40EE7BF23C24}" type="sibTrans" cxnId="{64D77D4C-1992-438B-B36E-687BB968CDBE}">
      <dgm:prSet/>
      <dgm:spPr/>
      <dgm:t>
        <a:bodyPr/>
        <a:lstStyle/>
        <a:p>
          <a:endParaRPr lang="en-IN"/>
        </a:p>
      </dgm:t>
    </dgm:pt>
    <dgm:pt modelId="{1E1BC17D-9263-4D20-8072-A9E28DD5BBB5}">
      <dgm:prSet/>
      <dgm:spPr/>
      <dgm:t>
        <a:bodyPr/>
        <a:lstStyle/>
        <a:p>
          <a:pPr algn="just">
            <a:buFont typeface="+mj-lt"/>
            <a:buAutoNum type="arabicPeriod"/>
          </a:pPr>
          <a:r>
            <a:rPr lang="en-US" dirty="0"/>
            <a:t>Evaluate trade-offs between performance and computational complexity to identify the most efficient multiplier design.</a:t>
          </a:r>
        </a:p>
      </dgm:t>
    </dgm:pt>
    <dgm:pt modelId="{8A522957-CD53-4DB5-8BAF-E87B390F525F}" type="parTrans" cxnId="{082A58F8-7817-4BAD-BD7C-315ED560689E}">
      <dgm:prSet/>
      <dgm:spPr/>
      <dgm:t>
        <a:bodyPr/>
        <a:lstStyle/>
        <a:p>
          <a:endParaRPr lang="en-IN"/>
        </a:p>
      </dgm:t>
    </dgm:pt>
    <dgm:pt modelId="{9B9EB377-06CD-4038-84E0-2C1BC8111929}" type="sibTrans" cxnId="{082A58F8-7817-4BAD-BD7C-315ED560689E}">
      <dgm:prSet/>
      <dgm:spPr/>
      <dgm:t>
        <a:bodyPr/>
        <a:lstStyle/>
        <a:p>
          <a:endParaRPr lang="en-IN"/>
        </a:p>
      </dgm:t>
    </dgm:pt>
    <dgm:pt modelId="{C3A72D51-F466-46C5-A0C1-F303AFF32BA0}">
      <dgm:prSet/>
      <dgm:spPr/>
      <dgm:t>
        <a:bodyPr/>
        <a:lstStyle/>
        <a:p>
          <a:pPr>
            <a:buFont typeface="+mj-lt"/>
            <a:buAutoNum type="arabicPeriod"/>
          </a:pPr>
          <a:r>
            <a:rPr lang="en-IN" b="1" dirty="0"/>
            <a:t>[3]FIR Filter Optimization:</a:t>
          </a:r>
          <a:endParaRPr lang="en-IN" dirty="0"/>
        </a:p>
      </dgm:t>
    </dgm:pt>
    <dgm:pt modelId="{A99B7FA5-CB14-444E-B9FC-7957DAE3C9AE}" type="parTrans" cxnId="{82B7A112-37BE-493B-8E70-0168B86F5DB8}">
      <dgm:prSet/>
      <dgm:spPr/>
      <dgm:t>
        <a:bodyPr/>
        <a:lstStyle/>
        <a:p>
          <a:endParaRPr lang="en-IN"/>
        </a:p>
      </dgm:t>
    </dgm:pt>
    <dgm:pt modelId="{8A5FEE8A-2EFC-4A32-9A99-CAF9003F0FC5}" type="sibTrans" cxnId="{82B7A112-37BE-493B-8E70-0168B86F5DB8}">
      <dgm:prSet/>
      <dgm:spPr/>
      <dgm:t>
        <a:bodyPr/>
        <a:lstStyle/>
        <a:p>
          <a:endParaRPr lang="en-IN"/>
        </a:p>
      </dgm:t>
    </dgm:pt>
    <dgm:pt modelId="{4185675F-790B-4992-898D-8F5D3BED4C4E}">
      <dgm:prSet/>
      <dgm:spPr/>
      <dgm:t>
        <a:bodyPr/>
        <a:lstStyle/>
        <a:p>
          <a:pPr algn="just">
            <a:buFont typeface="+mj-lt"/>
            <a:buAutoNum type="arabicPeriod"/>
          </a:pPr>
          <a:r>
            <a:rPr lang="en-US" dirty="0"/>
            <a:t>Select the optimal adder–multiplier pair based on a comprehensive analysis of area, speed, and power consumption.</a:t>
          </a:r>
        </a:p>
      </dgm:t>
    </dgm:pt>
    <dgm:pt modelId="{17CD4A7F-8033-4015-B0B1-D517AF002F7A}" type="parTrans" cxnId="{92D314A6-2492-421C-9746-C984C5DC555E}">
      <dgm:prSet/>
      <dgm:spPr/>
      <dgm:t>
        <a:bodyPr/>
        <a:lstStyle/>
        <a:p>
          <a:endParaRPr lang="en-IN"/>
        </a:p>
      </dgm:t>
    </dgm:pt>
    <dgm:pt modelId="{23B7CAB3-1D8D-4D1E-BFA2-11B12236C1CF}" type="sibTrans" cxnId="{92D314A6-2492-421C-9746-C984C5DC555E}">
      <dgm:prSet/>
      <dgm:spPr/>
      <dgm:t>
        <a:bodyPr/>
        <a:lstStyle/>
        <a:p>
          <a:endParaRPr lang="en-IN"/>
        </a:p>
      </dgm:t>
    </dgm:pt>
    <dgm:pt modelId="{4BE10888-9C30-4CFB-9FC0-CE65D5CCB7FB}">
      <dgm:prSet/>
      <dgm:spPr/>
      <dgm:t>
        <a:bodyPr/>
        <a:lstStyle/>
        <a:p>
          <a:pPr algn="just">
            <a:buFont typeface="+mj-lt"/>
            <a:buAutoNum type="arabicPeriod"/>
          </a:pPr>
          <a:r>
            <a:rPr lang="en-US" dirty="0"/>
            <a:t>Develop a tailored filter structure incorporating the chosen hybrid adder and multiplier modules.</a:t>
          </a:r>
        </a:p>
      </dgm:t>
    </dgm:pt>
    <dgm:pt modelId="{8320601D-613A-4C22-BDD2-70980F9DD9CB}" type="parTrans" cxnId="{2E1BDF17-8A37-4E7D-AE6D-4C611B5DF352}">
      <dgm:prSet/>
      <dgm:spPr/>
      <dgm:t>
        <a:bodyPr/>
        <a:lstStyle/>
        <a:p>
          <a:endParaRPr lang="en-IN"/>
        </a:p>
      </dgm:t>
    </dgm:pt>
    <dgm:pt modelId="{7834611F-8B4B-49D5-A2B8-3EFAF5805B97}" type="sibTrans" cxnId="{2E1BDF17-8A37-4E7D-AE6D-4C611B5DF352}">
      <dgm:prSet/>
      <dgm:spPr/>
      <dgm:t>
        <a:bodyPr/>
        <a:lstStyle/>
        <a:p>
          <a:endParaRPr lang="en-IN"/>
        </a:p>
      </dgm:t>
    </dgm:pt>
    <dgm:pt modelId="{C0E3CF98-81A4-4E11-B792-3C0081B638B2}">
      <dgm:prSet/>
      <dgm:spPr/>
      <dgm:t>
        <a:bodyPr/>
        <a:lstStyle/>
        <a:p>
          <a:pPr algn="just">
            <a:buFont typeface="+mj-lt"/>
            <a:buAutoNum type="arabicPeriod"/>
          </a:pPr>
          <a:r>
            <a:rPr lang="en-US" dirty="0"/>
            <a:t>Validate the functionality of the proposed FIR filter through rigorous simulation and testing.</a:t>
          </a:r>
        </a:p>
      </dgm:t>
    </dgm:pt>
    <dgm:pt modelId="{89F3389C-E079-4169-8032-17E67B967F5C}" type="parTrans" cxnId="{F93DE6E3-ACD3-469B-B327-A7132D279AF7}">
      <dgm:prSet/>
      <dgm:spPr/>
      <dgm:t>
        <a:bodyPr/>
        <a:lstStyle/>
        <a:p>
          <a:endParaRPr lang="en-IN"/>
        </a:p>
      </dgm:t>
    </dgm:pt>
    <dgm:pt modelId="{701441E6-2900-45E4-92D0-77F6EB17F2E3}" type="sibTrans" cxnId="{F93DE6E3-ACD3-469B-B327-A7132D279AF7}">
      <dgm:prSet/>
      <dgm:spPr/>
      <dgm:t>
        <a:bodyPr/>
        <a:lstStyle/>
        <a:p>
          <a:endParaRPr lang="en-IN"/>
        </a:p>
      </dgm:t>
    </dgm:pt>
    <dgm:pt modelId="{056F0CDA-186A-45D0-9BCD-9E5C4E513C42}" type="pres">
      <dgm:prSet presAssocID="{5EA4EDDB-06DE-4AC1-A2B4-4756F6EECD14}" presName="Name0" presStyleCnt="0">
        <dgm:presLayoutVars>
          <dgm:dir/>
          <dgm:animLvl val="lvl"/>
          <dgm:resizeHandles val="exact"/>
        </dgm:presLayoutVars>
      </dgm:prSet>
      <dgm:spPr/>
    </dgm:pt>
    <dgm:pt modelId="{3992AECF-41CA-416F-B722-78705CB1DE4B}" type="pres">
      <dgm:prSet presAssocID="{FC0D22BC-8957-41E0-98B8-0CD65AC6EEC8}" presName="linNode" presStyleCnt="0"/>
      <dgm:spPr/>
    </dgm:pt>
    <dgm:pt modelId="{407941A3-D756-4D3A-AEB5-BF286D82D92F}" type="pres">
      <dgm:prSet presAssocID="{FC0D22BC-8957-41E0-98B8-0CD65AC6EEC8}" presName="parentText" presStyleLbl="node1" presStyleIdx="0" presStyleCnt="4" custLinFactNeighborX="89553" custLinFactNeighborY="-60981">
        <dgm:presLayoutVars>
          <dgm:chMax val="1"/>
          <dgm:bulletEnabled val="1"/>
        </dgm:presLayoutVars>
      </dgm:prSet>
      <dgm:spPr/>
    </dgm:pt>
    <dgm:pt modelId="{46A730B4-BDC6-4C09-ADFD-D9A809FA82D2}" type="pres">
      <dgm:prSet presAssocID="{D240EFE2-4FE0-4C34-A434-92606E771DD9}" presName="sp" presStyleCnt="0"/>
      <dgm:spPr/>
    </dgm:pt>
    <dgm:pt modelId="{7FF64B5B-B3F7-4199-AF92-F86DEE8E0DAD}" type="pres">
      <dgm:prSet presAssocID="{46A72FA8-D229-416B-A885-589BF9880B00}" presName="linNode" presStyleCnt="0"/>
      <dgm:spPr/>
    </dgm:pt>
    <dgm:pt modelId="{C6E7AF49-2FB2-4936-BB17-0FC00228E821}" type="pres">
      <dgm:prSet presAssocID="{46A72FA8-D229-416B-A885-589BF9880B00}" presName="parentText" presStyleLbl="node1" presStyleIdx="1" presStyleCnt="4">
        <dgm:presLayoutVars>
          <dgm:chMax val="1"/>
          <dgm:bulletEnabled val="1"/>
        </dgm:presLayoutVars>
      </dgm:prSet>
      <dgm:spPr/>
    </dgm:pt>
    <dgm:pt modelId="{638DDF13-D320-48D2-A591-AEC006F3CF0C}" type="pres">
      <dgm:prSet presAssocID="{46A72FA8-D229-416B-A885-589BF9880B00}" presName="descendantText" presStyleLbl="alignAccFollowNode1" presStyleIdx="0" presStyleCnt="3">
        <dgm:presLayoutVars>
          <dgm:bulletEnabled val="1"/>
        </dgm:presLayoutVars>
      </dgm:prSet>
      <dgm:spPr/>
    </dgm:pt>
    <dgm:pt modelId="{929FCB65-EC32-48C2-93C6-BA0771882B95}" type="pres">
      <dgm:prSet presAssocID="{51892750-A628-4A8A-AC8F-C82DFDDD96EA}" presName="sp" presStyleCnt="0"/>
      <dgm:spPr/>
    </dgm:pt>
    <dgm:pt modelId="{5643FFAB-47ED-40D7-B409-4547BC34F8D2}" type="pres">
      <dgm:prSet presAssocID="{C8C99EEB-976C-421F-943A-FD076AA664BC}" presName="linNode" presStyleCnt="0"/>
      <dgm:spPr/>
    </dgm:pt>
    <dgm:pt modelId="{49CAF29C-72A5-4747-8650-6581174171DA}" type="pres">
      <dgm:prSet presAssocID="{C8C99EEB-976C-421F-943A-FD076AA664BC}" presName="parentText" presStyleLbl="node1" presStyleIdx="2" presStyleCnt="4">
        <dgm:presLayoutVars>
          <dgm:chMax val="1"/>
          <dgm:bulletEnabled val="1"/>
        </dgm:presLayoutVars>
      </dgm:prSet>
      <dgm:spPr/>
    </dgm:pt>
    <dgm:pt modelId="{1DD551D9-DED8-48A2-AB90-12C1C98DC871}" type="pres">
      <dgm:prSet presAssocID="{C8C99EEB-976C-421F-943A-FD076AA664BC}" presName="descendantText" presStyleLbl="alignAccFollowNode1" presStyleIdx="1" presStyleCnt="3" custLinFactNeighborX="-236">
        <dgm:presLayoutVars>
          <dgm:bulletEnabled val="1"/>
        </dgm:presLayoutVars>
      </dgm:prSet>
      <dgm:spPr/>
    </dgm:pt>
    <dgm:pt modelId="{F5C0A9B1-0CEA-48C0-AAB4-6E3BCC943877}" type="pres">
      <dgm:prSet presAssocID="{84CD7CE7-2DAC-486C-A70B-8199CE38CBB2}" presName="sp" presStyleCnt="0"/>
      <dgm:spPr/>
    </dgm:pt>
    <dgm:pt modelId="{283E3D62-089F-4352-8CE9-33EF79DE02C2}" type="pres">
      <dgm:prSet presAssocID="{C3A72D51-F466-46C5-A0C1-F303AFF32BA0}" presName="linNode" presStyleCnt="0"/>
      <dgm:spPr/>
    </dgm:pt>
    <dgm:pt modelId="{18483A48-1644-4A6C-8A7A-B76EC8E643B8}" type="pres">
      <dgm:prSet presAssocID="{C3A72D51-F466-46C5-A0C1-F303AFF32BA0}" presName="parentText" presStyleLbl="node1" presStyleIdx="3" presStyleCnt="4">
        <dgm:presLayoutVars>
          <dgm:chMax val="1"/>
          <dgm:bulletEnabled val="1"/>
        </dgm:presLayoutVars>
      </dgm:prSet>
      <dgm:spPr/>
    </dgm:pt>
    <dgm:pt modelId="{B76C4656-D0D4-4ABF-B6A1-5C81543F94FD}" type="pres">
      <dgm:prSet presAssocID="{C3A72D51-F466-46C5-A0C1-F303AFF32BA0}" presName="descendantText" presStyleLbl="alignAccFollowNode1" presStyleIdx="2" presStyleCnt="3">
        <dgm:presLayoutVars>
          <dgm:bulletEnabled val="1"/>
        </dgm:presLayoutVars>
      </dgm:prSet>
      <dgm:spPr/>
    </dgm:pt>
  </dgm:ptLst>
  <dgm:cxnLst>
    <dgm:cxn modelId="{994DA30D-BFBB-4848-AEE6-C75725D4AC78}" type="presOf" srcId="{5EA4EDDB-06DE-4AC1-A2B4-4756F6EECD14}" destId="{056F0CDA-186A-45D0-9BCD-9E5C4E513C42}" srcOrd="0" destOrd="0" presId="urn:microsoft.com/office/officeart/2005/8/layout/vList5"/>
    <dgm:cxn modelId="{82B7A112-37BE-493B-8E70-0168B86F5DB8}" srcId="{5EA4EDDB-06DE-4AC1-A2B4-4756F6EECD14}" destId="{C3A72D51-F466-46C5-A0C1-F303AFF32BA0}" srcOrd="3" destOrd="0" parTransId="{A99B7FA5-CB14-444E-B9FC-7957DAE3C9AE}" sibTransId="{8A5FEE8A-2EFC-4A32-9A99-CAF9003F0FC5}"/>
    <dgm:cxn modelId="{2E1BDF17-8A37-4E7D-AE6D-4C611B5DF352}" srcId="{C3A72D51-F466-46C5-A0C1-F303AFF32BA0}" destId="{4BE10888-9C30-4CFB-9FC0-CE65D5CCB7FB}" srcOrd="1" destOrd="0" parTransId="{8320601D-613A-4C22-BDD2-70980F9DD9CB}" sibTransId="{7834611F-8B4B-49D5-A2B8-3EFAF5805B97}"/>
    <dgm:cxn modelId="{11B70C5F-CA66-4ACB-B000-AA9851D33AA5}" srcId="{5EA4EDDB-06DE-4AC1-A2B4-4756F6EECD14}" destId="{C8C99EEB-976C-421F-943A-FD076AA664BC}" srcOrd="2" destOrd="0" parTransId="{8E9A53DF-AAC3-459E-A736-6A74CC073791}" sibTransId="{84CD7CE7-2DAC-486C-A70B-8199CE38CBB2}"/>
    <dgm:cxn modelId="{E6074C61-CA11-42BF-A6E6-D3535EC8EED5}" srcId="{46A72FA8-D229-416B-A885-589BF9880B00}" destId="{41CD275F-7217-4B28-9305-BA2D02CABC3D}" srcOrd="0" destOrd="0" parTransId="{FE8D3880-2B1C-4530-8628-5B7B3DE48231}" sibTransId="{886E0E7B-9D84-449D-93CD-6982AF14AFC5}"/>
    <dgm:cxn modelId="{F9DD7869-BACC-4A41-A148-7B94F76EA81C}" type="presOf" srcId="{C0E3CF98-81A4-4E11-B792-3C0081B638B2}" destId="{B76C4656-D0D4-4ABF-B6A1-5C81543F94FD}" srcOrd="0" destOrd="2" presId="urn:microsoft.com/office/officeart/2005/8/layout/vList5"/>
    <dgm:cxn modelId="{64D77D4C-1992-438B-B36E-687BB968CDBE}" srcId="{C8C99EEB-976C-421F-943A-FD076AA664BC}" destId="{6B2DC2E9-24F5-4843-BD01-CDEDE5EDD55B}" srcOrd="0" destOrd="0" parTransId="{B4617414-30F6-4B55-84B1-4C2BE1538846}" sibTransId="{C07EA196-179E-44CE-890B-40EE7BF23C24}"/>
    <dgm:cxn modelId="{3258B66E-FBBE-40CC-8400-AB52C2383406}" type="presOf" srcId="{1E1BC17D-9263-4D20-8072-A9E28DD5BBB5}" destId="{1DD551D9-DED8-48A2-AB90-12C1C98DC871}" srcOrd="0" destOrd="1" presId="urn:microsoft.com/office/officeart/2005/8/layout/vList5"/>
    <dgm:cxn modelId="{231F075A-96B4-4C83-AF79-F4E48A3B9376}" type="presOf" srcId="{90E2C441-A001-4250-AEDB-16BE363F966F}" destId="{638DDF13-D320-48D2-A591-AEC006F3CF0C}" srcOrd="0" destOrd="1" presId="urn:microsoft.com/office/officeart/2005/8/layout/vList5"/>
    <dgm:cxn modelId="{ADA2625A-670E-4083-8188-FE04ED375BEA}" type="presOf" srcId="{4185675F-790B-4992-898D-8F5D3BED4C4E}" destId="{B76C4656-D0D4-4ABF-B6A1-5C81543F94FD}" srcOrd="0" destOrd="0" presId="urn:microsoft.com/office/officeart/2005/8/layout/vList5"/>
    <dgm:cxn modelId="{8B7E8D7A-D44A-4DBC-896D-072DEA6E77A5}" srcId="{46A72FA8-D229-416B-A885-589BF9880B00}" destId="{90E2C441-A001-4250-AEDB-16BE363F966F}" srcOrd="1" destOrd="0" parTransId="{43EA9139-3AB6-40A6-9713-424489D3C90D}" sibTransId="{3EAE8E72-6F3F-4429-BD26-28EBBB6B8CBB}"/>
    <dgm:cxn modelId="{C287358D-3BA6-4C96-BC49-2D5136ADCDAA}" type="presOf" srcId="{FC0D22BC-8957-41E0-98B8-0CD65AC6EEC8}" destId="{407941A3-D756-4D3A-AEB5-BF286D82D92F}" srcOrd="0" destOrd="0" presId="urn:microsoft.com/office/officeart/2005/8/layout/vList5"/>
    <dgm:cxn modelId="{278A29A4-A9D0-47E3-9CCB-4D8D08307391}" srcId="{5EA4EDDB-06DE-4AC1-A2B4-4756F6EECD14}" destId="{46A72FA8-D229-416B-A885-589BF9880B00}" srcOrd="1" destOrd="0" parTransId="{BC949FBB-ED8F-46E0-8FE6-74A90A7148C9}" sibTransId="{51892750-A628-4A8A-AC8F-C82DFDDD96EA}"/>
    <dgm:cxn modelId="{92D314A6-2492-421C-9746-C984C5DC555E}" srcId="{C3A72D51-F466-46C5-A0C1-F303AFF32BA0}" destId="{4185675F-790B-4992-898D-8F5D3BED4C4E}" srcOrd="0" destOrd="0" parTransId="{17CD4A7F-8033-4015-B0B1-D517AF002F7A}" sibTransId="{23B7CAB3-1D8D-4D1E-BFA2-11B12236C1CF}"/>
    <dgm:cxn modelId="{530D6AAB-A2F3-44BF-B022-F7B770243B29}" type="presOf" srcId="{6B2DC2E9-24F5-4843-BD01-CDEDE5EDD55B}" destId="{1DD551D9-DED8-48A2-AB90-12C1C98DC871}" srcOrd="0" destOrd="0" presId="urn:microsoft.com/office/officeart/2005/8/layout/vList5"/>
    <dgm:cxn modelId="{E1B93EAC-FDFD-4F36-BB0F-BED7082646B9}" type="presOf" srcId="{4BE10888-9C30-4CFB-9FC0-CE65D5CCB7FB}" destId="{B76C4656-D0D4-4ABF-B6A1-5C81543F94FD}" srcOrd="0" destOrd="1" presId="urn:microsoft.com/office/officeart/2005/8/layout/vList5"/>
    <dgm:cxn modelId="{F79127B0-7E4A-4417-9EF9-A3D9D8E3DFC3}" type="presOf" srcId="{C8C99EEB-976C-421F-943A-FD076AA664BC}" destId="{49CAF29C-72A5-4747-8650-6581174171DA}" srcOrd="0" destOrd="0" presId="urn:microsoft.com/office/officeart/2005/8/layout/vList5"/>
    <dgm:cxn modelId="{6C81A2C4-F7CE-4550-8A1B-B7D206A1AD4C}" srcId="{5EA4EDDB-06DE-4AC1-A2B4-4756F6EECD14}" destId="{FC0D22BC-8957-41E0-98B8-0CD65AC6EEC8}" srcOrd="0" destOrd="0" parTransId="{77A185B1-A7FB-4C54-AA9C-C87029DACB21}" sibTransId="{D240EFE2-4FE0-4C34-A434-92606E771DD9}"/>
    <dgm:cxn modelId="{EE79B8C4-2D4B-434F-AF1E-EBADF537DB43}" type="presOf" srcId="{C3A72D51-F466-46C5-A0C1-F303AFF32BA0}" destId="{18483A48-1644-4A6C-8A7A-B76EC8E643B8}" srcOrd="0" destOrd="0" presId="urn:microsoft.com/office/officeart/2005/8/layout/vList5"/>
    <dgm:cxn modelId="{90985CD1-98D8-4308-9487-9065E68956B3}" type="presOf" srcId="{41CD275F-7217-4B28-9305-BA2D02CABC3D}" destId="{638DDF13-D320-48D2-A591-AEC006F3CF0C}" srcOrd="0" destOrd="0" presId="urn:microsoft.com/office/officeart/2005/8/layout/vList5"/>
    <dgm:cxn modelId="{F93DE6E3-ACD3-469B-B327-A7132D279AF7}" srcId="{C3A72D51-F466-46C5-A0C1-F303AFF32BA0}" destId="{C0E3CF98-81A4-4E11-B792-3C0081B638B2}" srcOrd="2" destOrd="0" parTransId="{89F3389C-E079-4169-8032-17E67B967F5C}" sibTransId="{701441E6-2900-45E4-92D0-77F6EB17F2E3}"/>
    <dgm:cxn modelId="{5693EDE6-FB75-43C1-93F9-3970C9899444}" type="presOf" srcId="{46A72FA8-D229-416B-A885-589BF9880B00}" destId="{C6E7AF49-2FB2-4936-BB17-0FC00228E821}" srcOrd="0" destOrd="0" presId="urn:microsoft.com/office/officeart/2005/8/layout/vList5"/>
    <dgm:cxn modelId="{082A58F8-7817-4BAD-BD7C-315ED560689E}" srcId="{C8C99EEB-976C-421F-943A-FD076AA664BC}" destId="{1E1BC17D-9263-4D20-8072-A9E28DD5BBB5}" srcOrd="1" destOrd="0" parTransId="{8A522957-CD53-4DB5-8BAF-E87B390F525F}" sibTransId="{9B9EB377-06CD-4038-84E0-2C1BC8111929}"/>
    <dgm:cxn modelId="{795E5BD8-6104-45EF-98B0-F955AF84BCF5}" type="presParOf" srcId="{056F0CDA-186A-45D0-9BCD-9E5C4E513C42}" destId="{3992AECF-41CA-416F-B722-78705CB1DE4B}" srcOrd="0" destOrd="0" presId="urn:microsoft.com/office/officeart/2005/8/layout/vList5"/>
    <dgm:cxn modelId="{4ABFB310-4BC8-40C7-B431-73D945ED4F90}" type="presParOf" srcId="{3992AECF-41CA-416F-B722-78705CB1DE4B}" destId="{407941A3-D756-4D3A-AEB5-BF286D82D92F}" srcOrd="0" destOrd="0" presId="urn:microsoft.com/office/officeart/2005/8/layout/vList5"/>
    <dgm:cxn modelId="{411EEDBD-500E-4139-8973-36C2593FA203}" type="presParOf" srcId="{056F0CDA-186A-45D0-9BCD-9E5C4E513C42}" destId="{46A730B4-BDC6-4C09-ADFD-D9A809FA82D2}" srcOrd="1" destOrd="0" presId="urn:microsoft.com/office/officeart/2005/8/layout/vList5"/>
    <dgm:cxn modelId="{B1079740-0C46-4BA7-897C-03E5558C80ED}" type="presParOf" srcId="{056F0CDA-186A-45D0-9BCD-9E5C4E513C42}" destId="{7FF64B5B-B3F7-4199-AF92-F86DEE8E0DAD}" srcOrd="2" destOrd="0" presId="urn:microsoft.com/office/officeart/2005/8/layout/vList5"/>
    <dgm:cxn modelId="{75F97D8B-A054-47EC-9DA5-E5ED8F1877F8}" type="presParOf" srcId="{7FF64B5B-B3F7-4199-AF92-F86DEE8E0DAD}" destId="{C6E7AF49-2FB2-4936-BB17-0FC00228E821}" srcOrd="0" destOrd="0" presId="urn:microsoft.com/office/officeart/2005/8/layout/vList5"/>
    <dgm:cxn modelId="{A7421F25-7882-4811-BF6E-36C41277DB43}" type="presParOf" srcId="{7FF64B5B-B3F7-4199-AF92-F86DEE8E0DAD}" destId="{638DDF13-D320-48D2-A591-AEC006F3CF0C}" srcOrd="1" destOrd="0" presId="urn:microsoft.com/office/officeart/2005/8/layout/vList5"/>
    <dgm:cxn modelId="{262A6ABC-F4C3-4BE4-8CAF-AF1AF372AA25}" type="presParOf" srcId="{056F0CDA-186A-45D0-9BCD-9E5C4E513C42}" destId="{929FCB65-EC32-48C2-93C6-BA0771882B95}" srcOrd="3" destOrd="0" presId="urn:microsoft.com/office/officeart/2005/8/layout/vList5"/>
    <dgm:cxn modelId="{7BFD0C8F-18E8-4C7D-8FE2-2346D36AA468}" type="presParOf" srcId="{056F0CDA-186A-45D0-9BCD-9E5C4E513C42}" destId="{5643FFAB-47ED-40D7-B409-4547BC34F8D2}" srcOrd="4" destOrd="0" presId="urn:microsoft.com/office/officeart/2005/8/layout/vList5"/>
    <dgm:cxn modelId="{FC189FAF-65C8-44F5-BA27-28284BFA4F98}" type="presParOf" srcId="{5643FFAB-47ED-40D7-B409-4547BC34F8D2}" destId="{49CAF29C-72A5-4747-8650-6581174171DA}" srcOrd="0" destOrd="0" presId="urn:microsoft.com/office/officeart/2005/8/layout/vList5"/>
    <dgm:cxn modelId="{BD222F63-3B00-47B5-902B-9411A48CD0F1}" type="presParOf" srcId="{5643FFAB-47ED-40D7-B409-4547BC34F8D2}" destId="{1DD551D9-DED8-48A2-AB90-12C1C98DC871}" srcOrd="1" destOrd="0" presId="urn:microsoft.com/office/officeart/2005/8/layout/vList5"/>
    <dgm:cxn modelId="{1AF00D4B-A68D-487C-819E-40D10C27D883}" type="presParOf" srcId="{056F0CDA-186A-45D0-9BCD-9E5C4E513C42}" destId="{F5C0A9B1-0CEA-48C0-AAB4-6E3BCC943877}" srcOrd="5" destOrd="0" presId="urn:microsoft.com/office/officeart/2005/8/layout/vList5"/>
    <dgm:cxn modelId="{498BA452-896F-47F6-9C4E-DA0B98524322}" type="presParOf" srcId="{056F0CDA-186A-45D0-9BCD-9E5C4E513C42}" destId="{283E3D62-089F-4352-8CE9-33EF79DE02C2}" srcOrd="6" destOrd="0" presId="urn:microsoft.com/office/officeart/2005/8/layout/vList5"/>
    <dgm:cxn modelId="{33087BBE-CBE1-4E7F-83FE-0030407C1697}" type="presParOf" srcId="{283E3D62-089F-4352-8CE9-33EF79DE02C2}" destId="{18483A48-1644-4A6C-8A7A-B76EC8E643B8}" srcOrd="0" destOrd="0" presId="urn:microsoft.com/office/officeart/2005/8/layout/vList5"/>
    <dgm:cxn modelId="{EEADD7E5-91B6-4EEC-BEC0-245031F05F5F}" type="presParOf" srcId="{283E3D62-089F-4352-8CE9-33EF79DE02C2}" destId="{B76C4656-D0D4-4ABF-B6A1-5C81543F94FD}" srcOrd="1" destOrd="0" presId="urn:microsoft.com/office/officeart/2005/8/layout/vList5"/>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07941A3-D756-4D3A-AEB5-BF286D82D92F}">
      <dsp:nvSpPr>
        <dsp:cNvPr id="0" name=""/>
        <dsp:cNvSpPr/>
      </dsp:nvSpPr>
      <dsp:spPr>
        <a:xfrm>
          <a:off x="4634020" y="0"/>
          <a:ext cx="5174611" cy="1887098"/>
        </a:xfrm>
        <a:prstGeom prst="roundRect">
          <a:avLst/>
        </a:prstGeom>
        <a:solidFill>
          <a:schemeClr val="lt1"/>
        </a:solidFill>
        <a:ln w="12700" cap="flat" cmpd="sng" algn="ctr">
          <a:solidFill>
            <a:schemeClr val="dk1"/>
          </a:solidFill>
          <a:prstDash val="solid"/>
          <a:miter lim="800000"/>
        </a:ln>
        <a:effectLst/>
      </dsp:spPr>
      <dsp:style>
        <a:lnRef idx="2">
          <a:schemeClr val="dk1"/>
        </a:lnRef>
        <a:fillRef idx="1">
          <a:schemeClr val="lt1"/>
        </a:fillRef>
        <a:effectRef idx="0">
          <a:schemeClr val="dk1"/>
        </a:effectRef>
        <a:fontRef idx="minor">
          <a:schemeClr val="dk1"/>
        </a:fontRef>
      </dsp:style>
      <dsp:txBody>
        <a:bodyPr spcFirstLastPara="0" vert="horz" wrap="square" lIns="182880" tIns="91440" rIns="182880" bIns="91440" numCol="1" spcCol="1270" anchor="ctr" anchorCtr="0">
          <a:noAutofit/>
        </a:bodyPr>
        <a:lstStyle/>
        <a:p>
          <a:pPr marL="0" lvl="0" indent="0" algn="ctr" defTabSz="2133600">
            <a:lnSpc>
              <a:spcPct val="90000"/>
            </a:lnSpc>
            <a:spcBef>
              <a:spcPct val="0"/>
            </a:spcBef>
            <a:spcAft>
              <a:spcPct val="35000"/>
            </a:spcAft>
            <a:buNone/>
          </a:pPr>
          <a:r>
            <a:rPr lang="en-IN" sz="4800" b="1" kern="1200" dirty="0"/>
            <a:t>Methodology</a:t>
          </a:r>
          <a:endParaRPr lang="en-IN" sz="4800" kern="1200" dirty="0"/>
        </a:p>
      </dsp:txBody>
      <dsp:txXfrm>
        <a:off x="4726141" y="92121"/>
        <a:ext cx="4990369" cy="1702856"/>
      </dsp:txXfrm>
    </dsp:sp>
    <dsp:sp modelId="{638DDF13-D320-48D2-A591-AEC006F3CF0C}">
      <dsp:nvSpPr>
        <dsp:cNvPr id="0" name=""/>
        <dsp:cNvSpPr/>
      </dsp:nvSpPr>
      <dsp:spPr>
        <a:xfrm rot="5400000">
          <a:off x="9019427" y="-1670728"/>
          <a:ext cx="1509679" cy="9199310"/>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770" tIns="32385" rIns="64770" bIns="32385" numCol="1" spcCol="1270" anchor="ctr" anchorCtr="0">
          <a:noAutofit/>
        </a:bodyPr>
        <a:lstStyle/>
        <a:p>
          <a:pPr marL="171450" lvl="1" indent="-171450" algn="just" defTabSz="755650">
            <a:lnSpc>
              <a:spcPct val="90000"/>
            </a:lnSpc>
            <a:spcBef>
              <a:spcPct val="0"/>
            </a:spcBef>
            <a:spcAft>
              <a:spcPct val="15000"/>
            </a:spcAft>
            <a:buFont typeface="+mj-lt"/>
            <a:buAutoNum type="arabicPeriod"/>
          </a:pPr>
          <a:r>
            <a:rPr lang="en-US" sz="1700" kern="1200" dirty="0"/>
            <a:t>Investigate multiple conventional adder architectures, including Brent-Kung Adders (BKAs), Kogge Stone Adder(KSA), Ling Adders, Sparse Kogge Stone Adder(SKSA), and various combinations of these adders.</a:t>
          </a:r>
        </a:p>
        <a:p>
          <a:pPr marL="171450" lvl="1" indent="-171450" algn="just" defTabSz="755650">
            <a:lnSpc>
              <a:spcPct val="90000"/>
            </a:lnSpc>
            <a:spcBef>
              <a:spcPct val="0"/>
            </a:spcBef>
            <a:spcAft>
              <a:spcPct val="15000"/>
            </a:spcAft>
            <a:buFont typeface="+mj-lt"/>
            <a:buAutoNum type="arabicPeriod"/>
          </a:pPr>
          <a:r>
            <a:rPr lang="en-US" sz="1700" kern="1200" dirty="0"/>
            <a:t>Simulate these adders to assess area, delay, and power consumption for each combination to find the best combination.</a:t>
          </a:r>
        </a:p>
      </dsp:txBody>
      <dsp:txXfrm rot="-5400000">
        <a:off x="5174612" y="2247783"/>
        <a:ext cx="9125614" cy="1362287"/>
      </dsp:txXfrm>
    </dsp:sp>
    <dsp:sp modelId="{C6E7AF49-2FB2-4936-BB17-0FC00228E821}">
      <dsp:nvSpPr>
        <dsp:cNvPr id="0" name=""/>
        <dsp:cNvSpPr/>
      </dsp:nvSpPr>
      <dsp:spPr>
        <a:xfrm>
          <a:off x="0" y="1985377"/>
          <a:ext cx="5174611" cy="188709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91440" rIns="182880" bIns="91440" numCol="1" spcCol="1270" anchor="ctr" anchorCtr="0">
          <a:noAutofit/>
        </a:bodyPr>
        <a:lstStyle/>
        <a:p>
          <a:pPr marL="0" lvl="0" indent="0" algn="ctr" defTabSz="2133600">
            <a:lnSpc>
              <a:spcPct val="90000"/>
            </a:lnSpc>
            <a:spcBef>
              <a:spcPct val="0"/>
            </a:spcBef>
            <a:spcAft>
              <a:spcPct val="35000"/>
            </a:spcAft>
            <a:buFont typeface="+mj-lt"/>
            <a:buNone/>
          </a:pPr>
          <a:r>
            <a:rPr lang="en-IN" sz="4800" b="1" kern="1200" dirty="0"/>
            <a:t>[1]Hybrid Adder Design:</a:t>
          </a:r>
          <a:endParaRPr lang="en-IN" sz="4800" kern="1200" dirty="0"/>
        </a:p>
      </dsp:txBody>
      <dsp:txXfrm>
        <a:off x="92121" y="2077498"/>
        <a:ext cx="4990369" cy="1702856"/>
      </dsp:txXfrm>
    </dsp:sp>
    <dsp:sp modelId="{1DD551D9-DED8-48A2-AB90-12C1C98DC871}">
      <dsp:nvSpPr>
        <dsp:cNvPr id="0" name=""/>
        <dsp:cNvSpPr/>
      </dsp:nvSpPr>
      <dsp:spPr>
        <a:xfrm rot="5400000">
          <a:off x="9007215" y="310725"/>
          <a:ext cx="1509679" cy="9199310"/>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770" tIns="32385" rIns="64770" bIns="32385" numCol="1" spcCol="1270" anchor="ctr" anchorCtr="0">
          <a:noAutofit/>
        </a:bodyPr>
        <a:lstStyle/>
        <a:p>
          <a:pPr marL="171450" lvl="1" indent="-171450" algn="just" defTabSz="755650">
            <a:lnSpc>
              <a:spcPct val="90000"/>
            </a:lnSpc>
            <a:spcBef>
              <a:spcPct val="0"/>
            </a:spcBef>
            <a:spcAft>
              <a:spcPct val="15000"/>
            </a:spcAft>
            <a:buFont typeface="+mj-lt"/>
            <a:buAutoNum type="arabicPeriod"/>
          </a:pPr>
          <a:r>
            <a:rPr lang="en-US" sz="1700" kern="1200" dirty="0"/>
            <a:t> Explore various traditional multipliers and integrate them with the selected hybrid adders.</a:t>
          </a:r>
        </a:p>
        <a:p>
          <a:pPr marL="171450" lvl="1" indent="-171450" algn="just" defTabSz="755650">
            <a:lnSpc>
              <a:spcPct val="90000"/>
            </a:lnSpc>
            <a:spcBef>
              <a:spcPct val="0"/>
            </a:spcBef>
            <a:spcAft>
              <a:spcPct val="15000"/>
            </a:spcAft>
            <a:buFont typeface="+mj-lt"/>
            <a:buAutoNum type="arabicPeriod"/>
          </a:pPr>
          <a:r>
            <a:rPr lang="en-US" sz="1700" kern="1200" dirty="0"/>
            <a:t>Evaluate trade-offs between performance and computational complexity to identify the most efficient multiplier design.</a:t>
          </a:r>
        </a:p>
      </dsp:txBody>
      <dsp:txXfrm rot="-5400000">
        <a:off x="5162400" y="4229236"/>
        <a:ext cx="9125614" cy="1362287"/>
      </dsp:txXfrm>
    </dsp:sp>
    <dsp:sp modelId="{49CAF29C-72A5-4747-8650-6581174171DA}">
      <dsp:nvSpPr>
        <dsp:cNvPr id="0" name=""/>
        <dsp:cNvSpPr/>
      </dsp:nvSpPr>
      <dsp:spPr>
        <a:xfrm>
          <a:off x="0" y="3966830"/>
          <a:ext cx="5174611" cy="188709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91440" rIns="182880" bIns="91440" numCol="1" spcCol="1270" anchor="ctr" anchorCtr="0">
          <a:noAutofit/>
        </a:bodyPr>
        <a:lstStyle/>
        <a:p>
          <a:pPr marL="0" lvl="0" indent="0" algn="ctr" defTabSz="2133600">
            <a:lnSpc>
              <a:spcPct val="90000"/>
            </a:lnSpc>
            <a:spcBef>
              <a:spcPct val="0"/>
            </a:spcBef>
            <a:spcAft>
              <a:spcPct val="35000"/>
            </a:spcAft>
            <a:buFont typeface="+mj-lt"/>
            <a:buNone/>
          </a:pPr>
          <a:r>
            <a:rPr lang="en-IN" sz="4800" b="1" kern="1200" dirty="0"/>
            <a:t>[2]Hybrid Multiplier Design:</a:t>
          </a:r>
          <a:endParaRPr lang="en-IN" sz="4800" kern="1200" dirty="0"/>
        </a:p>
      </dsp:txBody>
      <dsp:txXfrm>
        <a:off x="92121" y="4058951"/>
        <a:ext cx="4990369" cy="1702856"/>
      </dsp:txXfrm>
    </dsp:sp>
    <dsp:sp modelId="{B76C4656-D0D4-4ABF-B6A1-5C81543F94FD}">
      <dsp:nvSpPr>
        <dsp:cNvPr id="0" name=""/>
        <dsp:cNvSpPr/>
      </dsp:nvSpPr>
      <dsp:spPr>
        <a:xfrm rot="5400000">
          <a:off x="9019427" y="2292179"/>
          <a:ext cx="1509679" cy="9199310"/>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770" tIns="32385" rIns="64770" bIns="32385" numCol="1" spcCol="1270" anchor="ctr" anchorCtr="0">
          <a:noAutofit/>
        </a:bodyPr>
        <a:lstStyle/>
        <a:p>
          <a:pPr marL="171450" lvl="1" indent="-171450" algn="just" defTabSz="755650">
            <a:lnSpc>
              <a:spcPct val="90000"/>
            </a:lnSpc>
            <a:spcBef>
              <a:spcPct val="0"/>
            </a:spcBef>
            <a:spcAft>
              <a:spcPct val="15000"/>
            </a:spcAft>
            <a:buFont typeface="+mj-lt"/>
            <a:buAutoNum type="arabicPeriod"/>
          </a:pPr>
          <a:r>
            <a:rPr lang="en-US" sz="1700" kern="1200" dirty="0"/>
            <a:t>Select the optimal adder–multiplier pair based on a comprehensive analysis of area, speed, and power consumption.</a:t>
          </a:r>
        </a:p>
        <a:p>
          <a:pPr marL="171450" lvl="1" indent="-171450" algn="just" defTabSz="755650">
            <a:lnSpc>
              <a:spcPct val="90000"/>
            </a:lnSpc>
            <a:spcBef>
              <a:spcPct val="0"/>
            </a:spcBef>
            <a:spcAft>
              <a:spcPct val="15000"/>
            </a:spcAft>
            <a:buFont typeface="+mj-lt"/>
            <a:buAutoNum type="arabicPeriod"/>
          </a:pPr>
          <a:r>
            <a:rPr lang="en-US" sz="1700" kern="1200" dirty="0"/>
            <a:t>Develop a tailored filter structure incorporating the chosen hybrid adder and multiplier modules.</a:t>
          </a:r>
        </a:p>
        <a:p>
          <a:pPr marL="171450" lvl="1" indent="-171450" algn="just" defTabSz="755650">
            <a:lnSpc>
              <a:spcPct val="90000"/>
            </a:lnSpc>
            <a:spcBef>
              <a:spcPct val="0"/>
            </a:spcBef>
            <a:spcAft>
              <a:spcPct val="15000"/>
            </a:spcAft>
            <a:buFont typeface="+mj-lt"/>
            <a:buAutoNum type="arabicPeriod"/>
          </a:pPr>
          <a:r>
            <a:rPr lang="en-US" sz="1700" kern="1200" dirty="0"/>
            <a:t>Validate the functionality of the proposed FIR filter through rigorous simulation and testing.</a:t>
          </a:r>
        </a:p>
      </dsp:txBody>
      <dsp:txXfrm rot="-5400000">
        <a:off x="5174612" y="6210690"/>
        <a:ext cx="9125614" cy="1362287"/>
      </dsp:txXfrm>
    </dsp:sp>
    <dsp:sp modelId="{18483A48-1644-4A6C-8A7A-B76EC8E643B8}">
      <dsp:nvSpPr>
        <dsp:cNvPr id="0" name=""/>
        <dsp:cNvSpPr/>
      </dsp:nvSpPr>
      <dsp:spPr>
        <a:xfrm>
          <a:off x="0" y="5948284"/>
          <a:ext cx="5174611" cy="188709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91440" rIns="182880" bIns="91440" numCol="1" spcCol="1270" anchor="ctr" anchorCtr="0">
          <a:noAutofit/>
        </a:bodyPr>
        <a:lstStyle/>
        <a:p>
          <a:pPr marL="0" lvl="0" indent="0" algn="ctr" defTabSz="2133600">
            <a:lnSpc>
              <a:spcPct val="90000"/>
            </a:lnSpc>
            <a:spcBef>
              <a:spcPct val="0"/>
            </a:spcBef>
            <a:spcAft>
              <a:spcPct val="35000"/>
            </a:spcAft>
            <a:buFont typeface="+mj-lt"/>
            <a:buNone/>
          </a:pPr>
          <a:r>
            <a:rPr lang="en-IN" sz="4800" b="1" kern="1200" dirty="0"/>
            <a:t>[3]FIR Filter Optimization:</a:t>
          </a:r>
          <a:endParaRPr lang="en-IN" sz="4800" kern="1200" dirty="0"/>
        </a:p>
      </dsp:txBody>
      <dsp:txXfrm>
        <a:off x="92121" y="6040405"/>
        <a:ext cx="4990369" cy="1702856"/>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1T15:57:39.559"/>
    </inkml:context>
    <inkml:brush xml:id="br0">
      <inkml:brushProperty name="width" value="0.05" units="cm"/>
      <inkml:brushProperty name="height" value="0.05" units="cm"/>
    </inkml:brush>
  </inkml:definitions>
  <inkml:trace contextRef="#ctx0" brushRef="#br0">1 0 24575,'2'3'0,"-1"-1"0,1 1 0,0-1 0,0 0 0,0 0 0,0 0 0,0 0 0,1 0 0,-1 0 0,1 0 0,-1-1 0,1 1 0,0-1 0,-1 0 0,4 1 0,2 3 0,232 141 0,-146-83 0,-68-44 0,0-1 0,2-2 0,0 0 0,43 17 0,-20-13 0,-1 3 0,50 31 0,5 3 0,-13-10 0,-10-4 0,2-3 0,99 31 0,234 68 0,-262-92-1365,-133-40-5461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1T15:57:39.559"/>
    </inkml:context>
    <inkml:brush xml:id="br0">
      <inkml:brushProperty name="width" value="0.05" units="cm"/>
      <inkml:brushProperty name="height" value="0.05" units="cm"/>
    </inkml:brush>
  </inkml:definitions>
  <inkml:trace contextRef="#ctx0" brushRef="#br0">1 0 24575,'2'3'0,"-1"-1"0,1 1 0,0-1 0,0 0 0,0 0 0,0 0 0,0 0 0,1 0 0,-1 0 0,1 0 0,-1-1 0,1 1 0,0-1 0,-1 0 0,4 1 0,2 3 0,232 141 0,-146-83 0,-68-44 0,0-1 0,2-2 0,0 0 0,43 17 0,-20-13 0,-1 3 0,50 31 0,5 3 0,-13-10 0,-10-4 0,2-3 0,99 31 0,234 68 0,-262-92-1365,-133-40-5461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1T15:57:39.559"/>
    </inkml:context>
    <inkml:brush xml:id="br0">
      <inkml:brushProperty name="width" value="0.05" units="cm"/>
      <inkml:brushProperty name="height" value="0.05" units="cm"/>
    </inkml:brush>
  </inkml:definitions>
  <inkml:trace contextRef="#ctx0" brushRef="#br0">1 0 24575,'2'3'0,"-1"-1"0,1 1 0,0-1 0,0 0 0,0 0 0,0 0 0,0 0 0,1 0 0,-1 0 0,1 0 0,-1-1 0,1 1 0,0-1 0,-1 0 0,4 1 0,2 3 0,232 141 0,-146-83 0,-68-44 0,0-1 0,2-2 0,0 0 0,43 17 0,-20-13 0,-1 3 0,50 31 0,5 3 0,-13-10 0,-10-4 0,2-3 0,99 31 0,234 68 0,-262-92-1365,-133-40-5461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1T15:57:39.559"/>
    </inkml:context>
    <inkml:brush xml:id="br0">
      <inkml:brushProperty name="width" value="0.05" units="cm"/>
      <inkml:brushProperty name="height" value="0.05" units="cm"/>
    </inkml:brush>
  </inkml:definitions>
  <inkml:trace contextRef="#ctx0" brushRef="#br0">1 0 24575,'2'3'0,"-1"-1"0,1 1 0,0-1 0,0 0 0,0 0 0,0 0 0,0 0 0,1 0 0,-1 0 0,1 0 0,-1-1 0,1 1 0,0-1 0,-1 0 0,4 1 0,2 3 0,232 141 0,-146-83 0,-68-44 0,0-1 0,2-2 0,0 0 0,43 17 0,-20-13 0,-1 3 0,50 31 0,5 3 0,-13-10 0,-10-4 0,2-3 0,99 31 0,234 68 0,-262-92-1365,-133-40-5461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1T15:57:39.559"/>
    </inkml:context>
    <inkml:brush xml:id="br0">
      <inkml:brushProperty name="width" value="0.05" units="cm"/>
      <inkml:brushProperty name="height" value="0.05" units="cm"/>
    </inkml:brush>
  </inkml:definitions>
  <inkml:trace contextRef="#ctx0" brushRef="#br0">1 0 24575,'2'3'0,"-1"-1"0,1 1 0,0-1 0,0 0 0,0 0 0,0 0 0,0 0 0,1 0 0,-1 0 0,1 0 0,-1-1 0,1 1 0,0-1 0,-1 0 0,4 1 0,2 3 0,232 141 0,-146-83 0,-68-44 0,0-1 0,2-2 0,0 0 0,43 17 0,-20-13 0,-1 3 0,50 31 0,5 3 0,-13-10 0,-10-4 0,2-3 0,99 31 0,234 68 0,-262-92-1365,-133-40-5461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1T15:57:39.559"/>
    </inkml:context>
    <inkml:brush xml:id="br0">
      <inkml:brushProperty name="width" value="0.05" units="cm"/>
      <inkml:brushProperty name="height" value="0.05" units="cm"/>
    </inkml:brush>
  </inkml:definitions>
  <inkml:trace contextRef="#ctx0" brushRef="#br0">1 0 24575,'2'3'0,"-1"-1"0,1 1 0,0-1 0,0 0 0,0 0 0,0 0 0,0 0 0,1 0 0,-1 0 0,1 0 0,-1-1 0,1 1 0,0-1 0,-1 0 0,4 1 0,2 3 0,232 141 0,-146-83 0,-68-44 0,0-1 0,2-2 0,0 0 0,43 17 0,-20-13 0,-1 3 0,50 31 0,5 3 0,-13-10 0,-10-4 0,2-3 0,99 31 0,234 68 0,-262-92-1365,-133-40-5461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1T15:57:39.559"/>
    </inkml:context>
    <inkml:brush xml:id="br0">
      <inkml:brushProperty name="width" value="0.05" units="cm"/>
      <inkml:brushProperty name="height" value="0.05" units="cm"/>
    </inkml:brush>
  </inkml:definitions>
  <inkml:trace contextRef="#ctx0" brushRef="#br0">1 0 24575,'2'3'0,"-1"-1"0,1 1 0,0-1 0,0 0 0,0 0 0,0 0 0,0 0 0,1 0 0,-1 0 0,1 0 0,-1-1 0,1 1 0,0-1 0,-1 0 0,4 1 0,2 3 0,232 141 0,-146-83 0,-68-44 0,0-1 0,2-2 0,0 0 0,43 17 0,-20-13 0,-1 3 0,50 31 0,5 3 0,-13-10 0,-10-4 0,2-3 0,99 31 0,234 68 0,-262-92-1365,-133-40-5461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1T15:57:39.559"/>
    </inkml:context>
    <inkml:brush xml:id="br0">
      <inkml:brushProperty name="width" value="0.05" units="cm"/>
      <inkml:brushProperty name="height" value="0.05" units="cm"/>
    </inkml:brush>
  </inkml:definitions>
  <inkml:trace contextRef="#ctx0" brushRef="#br0">1 0 24575,'2'3'0,"-1"-1"0,1 1 0,0-1 0,0 0 0,0 0 0,0 0 0,0 0 0,1 0 0,-1 0 0,1 0 0,-1-1 0,1 1 0,0-1 0,-1 0 0,4 1 0,2 3 0,232 141 0,-146-83 0,-68-44 0,0-1 0,2-2 0,0 0 0,43 17 0,-20-13 0,-1 3 0,50 31 0,5 3 0,-13-10 0,-10-4 0,2-3 0,99 31 0,234 68 0,-262-92-1365,-133-40-5461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399941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40754609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A0B4F9-C8AA-8D11-3D7B-F5D9A0777FB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7D3106D-A652-4A0E-9936-36F650DEF1D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0AEE5CA-4085-D081-6F00-992463DE596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2552C24-3D60-9310-CB83-C60F372F5D3A}"/>
              </a:ext>
            </a:extLst>
          </p:cNvPr>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2475151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3050" y="1828800"/>
            <a:ext cx="8775700" cy="4937125"/>
          </a:xfrm>
          <a:prstGeom prst="rect">
            <a:avLst/>
          </a:prstGeom>
          <a:noFill/>
          <a:ln w="12700">
            <a:solidFill>
              <a:prstClr val="black"/>
            </a:solidFill>
          </a:ln>
        </p:spPr>
      </p:sp>
      <p:sp>
        <p:nvSpPr>
          <p:cNvPr id="3" name="Notes Placeholder 2"/>
          <p:cNvSpPr>
            <a:spLocks noGrp="1"/>
          </p:cNvSpPr>
          <p:nvPr>
            <p:ph type="body" idx="1"/>
          </p:nvPr>
        </p:nvSpPr>
        <p:spPr>
          <a:xfrm>
            <a:off x="822325" y="7040563"/>
            <a:ext cx="6584950" cy="5761037"/>
          </a:xfrm>
          <a:prstGeom prst="rect">
            <a:avLst/>
          </a:prstGeom>
        </p:spPr>
        <p:txBody>
          <a:bodyPr/>
          <a:lstStyle/>
          <a:p>
            <a:endParaRPr lang="en-IN" dirty="0"/>
          </a:p>
        </p:txBody>
      </p:sp>
    </p:spTree>
    <p:extLst>
      <p:ext uri="{BB962C8B-B14F-4D97-AF65-F5344CB8AC3E}">
        <p14:creationId xmlns:p14="http://schemas.microsoft.com/office/powerpoint/2010/main" val="20319390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F62529-28BB-B2F7-EDD0-B48C52D09B3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819DFB7-14CC-94AE-09E9-E41C563203FF}"/>
              </a:ext>
            </a:extLst>
          </p:cNvPr>
          <p:cNvSpPr>
            <a:spLocks noGrp="1" noRot="1" noChangeAspect="1"/>
          </p:cNvSpPr>
          <p:nvPr>
            <p:ph type="sldImg"/>
          </p:nvPr>
        </p:nvSpPr>
        <p:spPr>
          <a:xfrm>
            <a:off x="-273050" y="1828800"/>
            <a:ext cx="8775700" cy="4937125"/>
          </a:xfrm>
          <a:prstGeom prst="rect">
            <a:avLst/>
          </a:prstGeom>
          <a:noFill/>
          <a:ln w="12700">
            <a:solidFill>
              <a:prstClr val="black"/>
            </a:solidFill>
          </a:ln>
        </p:spPr>
      </p:sp>
      <p:sp>
        <p:nvSpPr>
          <p:cNvPr id="3" name="Notes Placeholder 2">
            <a:extLst>
              <a:ext uri="{FF2B5EF4-FFF2-40B4-BE49-F238E27FC236}">
                <a16:creationId xmlns:a16="http://schemas.microsoft.com/office/drawing/2014/main" id="{C4A4601B-AB70-2726-E5B0-E24B5C81F071}"/>
              </a:ext>
            </a:extLst>
          </p:cNvPr>
          <p:cNvSpPr>
            <a:spLocks noGrp="1"/>
          </p:cNvSpPr>
          <p:nvPr>
            <p:ph type="body" idx="1"/>
          </p:nvPr>
        </p:nvSpPr>
        <p:spPr>
          <a:xfrm>
            <a:off x="822325" y="7040563"/>
            <a:ext cx="6584950" cy="5761037"/>
          </a:xfrm>
          <a:prstGeom prst="rect">
            <a:avLst/>
          </a:prstGeom>
        </p:spPr>
        <p:txBody>
          <a:bodyPr/>
          <a:lstStyle/>
          <a:p>
            <a:endParaRPr lang="en-IN" dirty="0"/>
          </a:p>
        </p:txBody>
      </p:sp>
    </p:spTree>
    <p:extLst>
      <p:ext uri="{BB962C8B-B14F-4D97-AF65-F5344CB8AC3E}">
        <p14:creationId xmlns:p14="http://schemas.microsoft.com/office/powerpoint/2010/main" val="24039451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3050" y="1828800"/>
            <a:ext cx="8775700" cy="4937125"/>
          </a:xfrm>
          <a:prstGeom prst="rect">
            <a:avLst/>
          </a:prstGeom>
          <a:noFill/>
          <a:ln w="12700">
            <a:solidFill>
              <a:prstClr val="black"/>
            </a:solidFill>
          </a:ln>
        </p:spPr>
      </p:sp>
      <p:sp>
        <p:nvSpPr>
          <p:cNvPr id="3" name="Notes Placeholder 2"/>
          <p:cNvSpPr>
            <a:spLocks noGrp="1"/>
          </p:cNvSpPr>
          <p:nvPr>
            <p:ph type="body" idx="1"/>
          </p:nvPr>
        </p:nvSpPr>
        <p:spPr>
          <a:xfrm>
            <a:off x="822325" y="7040563"/>
            <a:ext cx="6584950" cy="5761037"/>
          </a:xfrm>
          <a:prstGeom prst="rect">
            <a:avLst/>
          </a:prstGeom>
        </p:spPr>
        <p:txBody>
          <a:bodyPr/>
          <a:lstStyle/>
          <a:p>
            <a:endParaRPr lang="en-IN" dirty="0"/>
          </a:p>
        </p:txBody>
      </p:sp>
    </p:spTree>
    <p:extLst>
      <p:ext uri="{BB962C8B-B14F-4D97-AF65-F5344CB8AC3E}">
        <p14:creationId xmlns:p14="http://schemas.microsoft.com/office/powerpoint/2010/main" val="41527583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0.jpg"/></Relationships>
</file>

<file path=ppt/slides/_rels/slide1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18.png"/><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20.png"/><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4.jpg"/></Relationships>
</file>

<file path=ppt/slides/_rels/slide2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1.jpg"/></Relationships>
</file>

<file path=ppt/slides/_rels/slide2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2.jpg"/></Relationships>
</file>

<file path=ppt/slides/_rels/slide2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2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25.png"/><Relationship Id="rId4" Type="http://schemas.openxmlformats.org/officeDocument/2006/relationships/image" Target="../media/image24.png"/></Relationships>
</file>

<file path=ppt/slides/_rels/slide2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2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2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2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1.jpg"/></Relationships>
</file>

<file path=ppt/slides/_rels/slide3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9.jpg"/></Relationships>
</file>

<file path=ppt/slides/_rels/slide3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33.xml.rels><?xml version="1.0" encoding="UTF-8" standalone="yes"?>
<Relationships xmlns="http://schemas.openxmlformats.org/package/2006/relationships"><Relationship Id="rId3" Type="http://schemas.openxmlformats.org/officeDocument/2006/relationships/image" Target="../media/image4.jpg"/><Relationship Id="rId7"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31.png"/><Relationship Id="rId5" Type="http://schemas.openxmlformats.org/officeDocument/2006/relationships/image" Target="../media/image490.png"/><Relationship Id="rId4" Type="http://schemas.openxmlformats.org/officeDocument/2006/relationships/customXml" Target="../ink/ink1.xml"/></Relationships>
</file>

<file path=ppt/slides/_rels/slide34.xml.rels><?xml version="1.0" encoding="UTF-8" standalone="yes"?>
<Relationships xmlns="http://schemas.openxmlformats.org/package/2006/relationships"><Relationship Id="rId3" Type="http://schemas.openxmlformats.org/officeDocument/2006/relationships/image" Target="../media/image4.jpg"/><Relationship Id="rId7" Type="http://schemas.openxmlformats.org/officeDocument/2006/relationships/comments" Target="../comments/comment1.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480.png"/><Relationship Id="rId5" Type="http://schemas.openxmlformats.org/officeDocument/2006/relationships/customXml" Target="../ink/ink2.xml"/><Relationship Id="rId4" Type="http://schemas.openxmlformats.org/officeDocument/2006/relationships/image" Target="../media/image33.png"/></Relationships>
</file>

<file path=ppt/slides/_rels/slide3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35.png"/><Relationship Id="rId4" Type="http://schemas.openxmlformats.org/officeDocument/2006/relationships/image" Target="../media/image34.png"/></Relationships>
</file>

<file path=ppt/slides/_rels/slide3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37.png"/><Relationship Id="rId4" Type="http://schemas.openxmlformats.org/officeDocument/2006/relationships/image" Target="../media/image36.png"/></Relationships>
</file>

<file path=ppt/slides/_rels/slide37.xml.rels><?xml version="1.0" encoding="UTF-8" standalone="yes"?>
<Relationships xmlns="http://schemas.openxmlformats.org/package/2006/relationships"><Relationship Id="rId3" Type="http://schemas.openxmlformats.org/officeDocument/2006/relationships/image" Target="../media/image4.jpg"/><Relationship Id="rId7" Type="http://schemas.openxmlformats.org/officeDocument/2006/relationships/image" Target="../media/image39.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38.png"/><Relationship Id="rId5" Type="http://schemas.openxmlformats.org/officeDocument/2006/relationships/image" Target="../media/image490.png"/><Relationship Id="rId4" Type="http://schemas.openxmlformats.org/officeDocument/2006/relationships/customXml" Target="../ink/ink3.xml"/></Relationships>
</file>

<file path=ppt/slides/_rels/slide3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40.jp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4.jpg"/></Relationships>
</file>

<file path=ppt/slides/_rels/slide4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41.jpg"/></Relationships>
</file>

<file path=ppt/slides/_rels/slide4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370.png"/><Relationship Id="rId4" Type="http://schemas.openxmlformats.org/officeDocument/2006/relationships/customXml" Target="../ink/ink4.xml"/></Relationships>
</file>

<file path=ppt/slides/_rels/slide4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42.jpg"/><Relationship Id="rId5" Type="http://schemas.openxmlformats.org/officeDocument/2006/relationships/image" Target="../media/image40.png"/><Relationship Id="rId4" Type="http://schemas.openxmlformats.org/officeDocument/2006/relationships/customXml" Target="../ink/ink5.xml"/></Relationships>
</file>

<file path=ppt/slides/_rels/slide4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44.jpg"/><Relationship Id="rId5" Type="http://schemas.openxmlformats.org/officeDocument/2006/relationships/image" Target="../media/image43.png"/><Relationship Id="rId4" Type="http://schemas.openxmlformats.org/officeDocument/2006/relationships/customXml" Target="../ink/ink6.xml"/></Relationships>
</file>

<file path=ppt/slides/_rels/slide4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45.jpg"/><Relationship Id="rId5" Type="http://schemas.openxmlformats.org/officeDocument/2006/relationships/image" Target="../media/image43.png"/><Relationship Id="rId4" Type="http://schemas.openxmlformats.org/officeDocument/2006/relationships/customXml" Target="../ink/ink7.xml"/></Relationships>
</file>

<file path=ppt/slides/_rels/slide4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43.png"/><Relationship Id="rId4" Type="http://schemas.openxmlformats.org/officeDocument/2006/relationships/customXml" Target="../ink/ink8.xml"/></Relationships>
</file>

<file path=ppt/slides/_rels/slide4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4.jpg"/></Relationships>
</file>

<file path=ppt/slides/_rels/slide4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4.jpg"/></Relationships>
</file>

<file path=ppt/slides/_rels/slide4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hyperlink" Target="https://blog.getcompass.ai/appreciation-thank-you-message/" TargetMode="External"/><Relationship Id="rId5" Type="http://schemas.openxmlformats.org/officeDocument/2006/relationships/image" Target="../media/image46.png"/><Relationship Id="rId4" Type="http://schemas.openxmlformats.org/officeDocument/2006/relationships/image" Target="../media/image4.jpg"/></Relationships>
</file>

<file path=ppt/slides/_rels/slide5.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3.png"/><Relationship Id="rId7" Type="http://schemas.openxmlformats.org/officeDocument/2006/relationships/diagramQuickStyle" Target="../diagrams/quickStyle1.xml"/><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4.jpg"/><Relationship Id="rId9" Type="http://schemas.microsoft.com/office/2007/relationships/diagramDrawing" Target="../diagrams/drawing1.xml"/></Relationships>
</file>

<file path=ppt/slides/_rels/slide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8A0B22-31E9-7A96-0D5E-81C13A5E309B}"/>
              </a:ext>
            </a:extLst>
          </p:cNvPr>
          <p:cNvPicPr>
            <a:picLocks noChangeAspect="1"/>
          </p:cNvPicPr>
          <p:nvPr/>
        </p:nvPicPr>
        <p:blipFill>
          <a:blip r:embed="rId3"/>
          <a:stretch>
            <a:fillRect/>
          </a:stretch>
        </p:blipFill>
        <p:spPr>
          <a:xfrm>
            <a:off x="0" y="11151"/>
            <a:ext cx="14630400" cy="8229600"/>
          </a:xfrm>
          <a:prstGeom prst="rect">
            <a:avLst/>
          </a:prstGeom>
        </p:spPr>
      </p:pic>
      <p:sp>
        <p:nvSpPr>
          <p:cNvPr id="16" name="TextBox 15">
            <a:extLst>
              <a:ext uri="{FF2B5EF4-FFF2-40B4-BE49-F238E27FC236}">
                <a16:creationId xmlns:a16="http://schemas.microsoft.com/office/drawing/2014/main" id="{7F4FA7D7-83AE-BA4B-70F1-E467F4A6CB10}"/>
              </a:ext>
            </a:extLst>
          </p:cNvPr>
          <p:cNvSpPr txBox="1"/>
          <p:nvPr/>
        </p:nvSpPr>
        <p:spPr>
          <a:xfrm>
            <a:off x="9344453" y="5860659"/>
            <a:ext cx="4482714" cy="1200329"/>
          </a:xfrm>
          <a:prstGeom prst="rect">
            <a:avLst/>
          </a:prstGeom>
          <a:noFill/>
        </p:spPr>
        <p:txBody>
          <a:bodyPr wrap="square" rtlCol="0">
            <a:spAutoFit/>
          </a:bodyPr>
          <a:lstStyle/>
          <a:p>
            <a:pPr algn="ctr"/>
            <a:r>
              <a:rPr lang="en-US" b="1" dirty="0">
                <a:solidFill>
                  <a:schemeClr val="accent4"/>
                </a:solidFill>
                <a:latin typeface="Times New Roman" panose="02020603050405020304" pitchFamily="18" charset="0"/>
                <a:cs typeface="Times New Roman" panose="02020603050405020304" pitchFamily="18" charset="0"/>
              </a:rPr>
              <a:t>Under The Guidance of</a:t>
            </a:r>
            <a:r>
              <a:rPr lang="en-US" b="1" dirty="0">
                <a:latin typeface="Times New Roman" panose="02020603050405020304" pitchFamily="18" charset="0"/>
                <a:cs typeface="Times New Roman" panose="02020603050405020304" pitchFamily="18" charset="0"/>
              </a:rPr>
              <a:t>:</a:t>
            </a:r>
          </a:p>
          <a:p>
            <a:pPr algn="ctr"/>
            <a:r>
              <a:rPr lang="en-US" dirty="0">
                <a:solidFill>
                  <a:schemeClr val="bg1">
                    <a:lumMod val="85000"/>
                  </a:schemeClr>
                </a:solidFill>
                <a:latin typeface="Times New Roman" panose="02020603050405020304" pitchFamily="18" charset="0"/>
                <a:cs typeface="Times New Roman" panose="02020603050405020304" pitchFamily="18" charset="0"/>
              </a:rPr>
              <a:t>Mr. N. Srinivasa Naidu</a:t>
            </a:r>
          </a:p>
          <a:p>
            <a:pPr algn="ctr"/>
            <a:r>
              <a:rPr lang="en-US" dirty="0">
                <a:solidFill>
                  <a:schemeClr val="bg1">
                    <a:lumMod val="85000"/>
                  </a:schemeClr>
                </a:solidFill>
                <a:latin typeface="Times New Roman" panose="02020603050405020304" pitchFamily="18" charset="0"/>
                <a:cs typeface="Times New Roman" panose="02020603050405020304" pitchFamily="18" charset="0"/>
              </a:rPr>
              <a:t>Assistant Professor</a:t>
            </a:r>
          </a:p>
          <a:p>
            <a:pPr algn="ctr"/>
            <a:r>
              <a:rPr lang="en-US" dirty="0">
                <a:solidFill>
                  <a:schemeClr val="bg1">
                    <a:lumMod val="85000"/>
                  </a:schemeClr>
                </a:solidFill>
                <a:latin typeface="Times New Roman" panose="02020603050405020304" pitchFamily="18" charset="0"/>
                <a:cs typeface="Times New Roman" panose="02020603050405020304" pitchFamily="18" charset="0"/>
              </a:rPr>
              <a:t>B.Tech, M.Tech, (Ph.D)</a:t>
            </a:r>
            <a:endParaRPr lang="en-IN" dirty="0">
              <a:latin typeface="Times New Roman" panose="02020603050405020304" pitchFamily="18" charset="0"/>
              <a:cs typeface="Times New Roman" panose="02020603050405020304" pitchFamily="18" charset="0"/>
            </a:endParaRPr>
          </a:p>
        </p:txBody>
      </p:sp>
      <p:pic>
        <p:nvPicPr>
          <p:cNvPr id="12" name="Picture 11">
            <a:extLst>
              <a:ext uri="{FF2B5EF4-FFF2-40B4-BE49-F238E27FC236}">
                <a16:creationId xmlns:a16="http://schemas.microsoft.com/office/drawing/2014/main" id="{5F6A510A-ACA7-2D5D-3437-2551FC88209B}"/>
              </a:ext>
            </a:extLst>
          </p:cNvPr>
          <p:cNvPicPr>
            <a:picLocks noChangeAspect="1"/>
          </p:cNvPicPr>
          <p:nvPr/>
        </p:nvPicPr>
        <p:blipFill>
          <a:blip r:embed="rId4"/>
          <a:stretch>
            <a:fillRect/>
          </a:stretch>
        </p:blipFill>
        <p:spPr>
          <a:xfrm>
            <a:off x="6072513" y="1977679"/>
            <a:ext cx="2264655" cy="2260567"/>
          </a:xfrm>
          <a:prstGeom prst="rect">
            <a:avLst/>
          </a:prstGeom>
        </p:spPr>
      </p:pic>
      <p:sp>
        <p:nvSpPr>
          <p:cNvPr id="13" name="TextBox 12">
            <a:extLst>
              <a:ext uri="{FF2B5EF4-FFF2-40B4-BE49-F238E27FC236}">
                <a16:creationId xmlns:a16="http://schemas.microsoft.com/office/drawing/2014/main" id="{A482DCC4-92C2-4FB6-8A45-4B8F05DE1B62}"/>
              </a:ext>
            </a:extLst>
          </p:cNvPr>
          <p:cNvSpPr txBox="1"/>
          <p:nvPr/>
        </p:nvSpPr>
        <p:spPr>
          <a:xfrm>
            <a:off x="393223" y="853141"/>
            <a:ext cx="14237177" cy="630942"/>
          </a:xfrm>
          <a:prstGeom prst="rect">
            <a:avLst/>
          </a:prstGeom>
          <a:noFill/>
        </p:spPr>
        <p:txBody>
          <a:bodyPr wrap="square" rtlCol="0">
            <a:spAutoFit/>
          </a:bodyPr>
          <a:lstStyle/>
          <a:p>
            <a:pPr algn="ctr"/>
            <a:r>
              <a:rPr lang="en-US" sz="3500" b="1" dirty="0">
                <a:solidFill>
                  <a:schemeClr val="accent4"/>
                </a:solidFill>
                <a:latin typeface="Times New Roman" panose="02020603050405020304" pitchFamily="18" charset="0"/>
                <a:cs typeface="Times New Roman" panose="02020603050405020304" pitchFamily="18" charset="0"/>
              </a:rPr>
              <a:t>Enhanced FIR Filter Design Using Hybrid Adders and Multipliers</a:t>
            </a:r>
          </a:p>
        </p:txBody>
      </p:sp>
      <p:sp>
        <p:nvSpPr>
          <p:cNvPr id="17" name="TextBox 16">
            <a:extLst>
              <a:ext uri="{FF2B5EF4-FFF2-40B4-BE49-F238E27FC236}">
                <a16:creationId xmlns:a16="http://schemas.microsoft.com/office/drawing/2014/main" id="{74E4A143-875C-F4F9-AD89-4025A7AD8C9C}"/>
              </a:ext>
            </a:extLst>
          </p:cNvPr>
          <p:cNvSpPr txBox="1"/>
          <p:nvPr/>
        </p:nvSpPr>
        <p:spPr>
          <a:xfrm>
            <a:off x="3094814" y="4433648"/>
            <a:ext cx="8440773" cy="4770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500" b="1"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Department of Electronics and Communication Engineering</a:t>
            </a:r>
            <a:endParaRPr kumimoji="0" lang="en-IN" sz="2500" b="1"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endParaRPr>
          </a:p>
        </p:txBody>
      </p:sp>
      <p:sp>
        <p:nvSpPr>
          <p:cNvPr id="18" name="TextBox 17">
            <a:extLst>
              <a:ext uri="{FF2B5EF4-FFF2-40B4-BE49-F238E27FC236}">
                <a16:creationId xmlns:a16="http://schemas.microsoft.com/office/drawing/2014/main" id="{CD681751-5EBC-8C1E-7A45-73B639BF51B7}"/>
              </a:ext>
            </a:extLst>
          </p:cNvPr>
          <p:cNvSpPr txBox="1"/>
          <p:nvPr/>
        </p:nvSpPr>
        <p:spPr>
          <a:xfrm>
            <a:off x="803233" y="5860659"/>
            <a:ext cx="3674174" cy="1477328"/>
          </a:xfrm>
          <a:prstGeom prst="rect">
            <a:avLst/>
          </a:prstGeom>
          <a:noFill/>
        </p:spPr>
        <p:txBody>
          <a:bodyPr wrap="square" rtlCol="0">
            <a:spAutoFit/>
          </a:bodyPr>
          <a:lstStyle/>
          <a:p>
            <a:pPr marL="0" algn="ctr" rtl="0" eaLnBrk="1" fontAlgn="t" latinLnBrk="0" hangingPunct="1">
              <a:spcBef>
                <a:spcPts val="0"/>
              </a:spcBef>
              <a:spcAft>
                <a:spcPts val="0"/>
              </a:spcAft>
            </a:pPr>
            <a:r>
              <a:rPr lang="en-US" b="1" dirty="0">
                <a:solidFill>
                  <a:srgbClr val="FFC000"/>
                </a:solidFill>
                <a:latin typeface="Times New Roman" panose="02020603050405020304" pitchFamily="18" charset="0"/>
                <a:cs typeface="Times New Roman" panose="02020603050405020304" pitchFamily="18" charset="0"/>
              </a:rPr>
              <a:t>Presented by:</a:t>
            </a:r>
          </a:p>
          <a:p>
            <a:pPr marL="0" algn="just" rtl="0" eaLnBrk="1" fontAlgn="t" latinLnBrk="0" hangingPunct="1">
              <a:spcBef>
                <a:spcPts val="0"/>
              </a:spcBef>
              <a:spcAft>
                <a:spcPts val="0"/>
              </a:spcAft>
            </a:pPr>
            <a:r>
              <a:rPr lang="en-US" dirty="0">
                <a:solidFill>
                  <a:srgbClr val="D9D9D9"/>
                </a:solidFill>
                <a:latin typeface="Times New Roman" panose="02020603050405020304" pitchFamily="18" charset="0"/>
                <a:cs typeface="Times New Roman" panose="02020603050405020304" pitchFamily="18" charset="0"/>
              </a:rPr>
              <a:t>P. Tharun 	A21126512164</a:t>
            </a:r>
          </a:p>
          <a:p>
            <a:pPr marL="0" algn="just" rtl="0" eaLnBrk="1" fontAlgn="t" latinLnBrk="0" hangingPunct="1">
              <a:spcBef>
                <a:spcPts val="0"/>
              </a:spcBef>
              <a:spcAft>
                <a:spcPts val="0"/>
              </a:spcAft>
            </a:pPr>
            <a:r>
              <a:rPr lang="en-US" sz="1800" b="0" i="0" u="none" strike="noStrike" dirty="0">
                <a:solidFill>
                  <a:srgbClr val="D9D9D9"/>
                </a:solidFill>
                <a:effectLst/>
                <a:latin typeface="Times New Roman" panose="02020603050405020304" pitchFamily="18" charset="0"/>
                <a:cs typeface="Times New Roman" panose="02020603050405020304" pitchFamily="18" charset="0"/>
              </a:rPr>
              <a:t>P. Rohan Kumar 	A21126512162</a:t>
            </a:r>
          </a:p>
          <a:p>
            <a:pPr marL="0" algn="just" rtl="0" eaLnBrk="1" fontAlgn="t" latinLnBrk="0" hangingPunct="1">
              <a:spcBef>
                <a:spcPts val="0"/>
              </a:spcBef>
              <a:spcAft>
                <a:spcPts val="0"/>
              </a:spcAft>
            </a:pPr>
            <a:r>
              <a:rPr lang="en-US" dirty="0">
                <a:solidFill>
                  <a:srgbClr val="D9D9D9"/>
                </a:solidFill>
                <a:latin typeface="Times New Roman" panose="02020603050405020304" pitchFamily="18" charset="0"/>
                <a:cs typeface="Times New Roman" panose="02020603050405020304" pitchFamily="18" charset="0"/>
              </a:rPr>
              <a:t>L. Sanjay	 	A21126512150</a:t>
            </a:r>
          </a:p>
          <a:p>
            <a:pPr marL="0" algn="just" rtl="0" eaLnBrk="1" fontAlgn="t" latinLnBrk="0" hangingPunct="1">
              <a:spcBef>
                <a:spcPts val="0"/>
              </a:spcBef>
              <a:spcAft>
                <a:spcPts val="0"/>
              </a:spcAft>
            </a:pPr>
            <a:r>
              <a:rPr lang="en-US" sz="1800" b="0" i="0" u="none" strike="noStrike" dirty="0">
                <a:solidFill>
                  <a:srgbClr val="D9D9D9"/>
                </a:solidFill>
                <a:effectLst/>
                <a:latin typeface="Times New Roman" panose="02020603050405020304" pitchFamily="18" charset="0"/>
                <a:cs typeface="Times New Roman" panose="02020603050405020304" pitchFamily="18" charset="0"/>
              </a:rPr>
              <a:t>K. Himakar 	A21126512148</a:t>
            </a:r>
            <a:endParaRPr lang="en-IN" sz="1800" b="0" i="0" u="none" strike="noStrike" dirty="0">
              <a:effectLst/>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23C211-326C-FDC3-28D5-4EF31C489175}"/>
            </a:ext>
          </a:extLst>
        </p:cNvPr>
        <p:cNvGrpSpPr/>
        <p:nvPr/>
      </p:nvGrpSpPr>
      <p:grpSpPr>
        <a:xfrm>
          <a:off x="0" y="0"/>
          <a:ext cx="0" cy="0"/>
          <a:chOff x="0" y="0"/>
          <a:chExt cx="0" cy="0"/>
        </a:xfrm>
      </p:grpSpPr>
      <p:pic>
        <p:nvPicPr>
          <p:cNvPr id="4" name="Image 0" descr="preencoded.png">
            <a:extLst>
              <a:ext uri="{FF2B5EF4-FFF2-40B4-BE49-F238E27FC236}">
                <a16:creationId xmlns:a16="http://schemas.microsoft.com/office/drawing/2014/main" id="{11B5E582-B167-5FF2-4678-8FDCB318F39C}"/>
              </a:ext>
            </a:extLst>
          </p:cNvPr>
          <p:cNvPicPr>
            <a:picLocks noChangeAspect="1"/>
          </p:cNvPicPr>
          <p:nvPr/>
        </p:nvPicPr>
        <p:blipFill>
          <a:blip r:embed="rId2"/>
          <a:stretch>
            <a:fillRect/>
          </a:stretch>
        </p:blipFill>
        <p:spPr>
          <a:xfrm>
            <a:off x="0" y="0"/>
            <a:ext cx="14630400" cy="8229600"/>
          </a:xfrm>
          <a:prstGeom prst="rect">
            <a:avLst/>
          </a:prstGeom>
        </p:spPr>
      </p:pic>
      <p:pic>
        <p:nvPicPr>
          <p:cNvPr id="6" name="Picture 5">
            <a:extLst>
              <a:ext uri="{FF2B5EF4-FFF2-40B4-BE49-F238E27FC236}">
                <a16:creationId xmlns:a16="http://schemas.microsoft.com/office/drawing/2014/main" id="{60F36934-4B50-102A-30BB-C326E59E2C69}"/>
              </a:ext>
            </a:extLst>
          </p:cNvPr>
          <p:cNvPicPr>
            <a:picLocks noChangeAspect="1"/>
          </p:cNvPicPr>
          <p:nvPr/>
        </p:nvPicPr>
        <p:blipFill>
          <a:blip r:embed="rId3"/>
          <a:stretch>
            <a:fillRect/>
          </a:stretch>
        </p:blipFill>
        <p:spPr>
          <a:xfrm>
            <a:off x="1" y="-1"/>
            <a:ext cx="14630399" cy="8229599"/>
          </a:xfrm>
          <a:prstGeom prst="rect">
            <a:avLst/>
          </a:prstGeom>
        </p:spPr>
      </p:pic>
      <p:sp>
        <p:nvSpPr>
          <p:cNvPr id="3" name="TextBox 2">
            <a:extLst>
              <a:ext uri="{FF2B5EF4-FFF2-40B4-BE49-F238E27FC236}">
                <a16:creationId xmlns:a16="http://schemas.microsoft.com/office/drawing/2014/main" id="{57367B65-B0AD-BD12-AD37-E267A9BEF528}"/>
              </a:ext>
            </a:extLst>
          </p:cNvPr>
          <p:cNvSpPr txBox="1"/>
          <p:nvPr/>
        </p:nvSpPr>
        <p:spPr>
          <a:xfrm>
            <a:off x="1266581" y="304311"/>
            <a:ext cx="11918819" cy="523220"/>
          </a:xfrm>
          <a:prstGeom prst="rect">
            <a:avLst/>
          </a:prstGeom>
          <a:noFill/>
        </p:spPr>
        <p:txBody>
          <a:bodyPr wrap="square" rtlCol="0">
            <a:spAutoFit/>
          </a:bodyPr>
          <a:lstStyle/>
          <a:p>
            <a:pPr algn="ctr"/>
            <a:r>
              <a:rPr lang="en-IN" sz="2800" dirty="0">
                <a:solidFill>
                  <a:schemeClr val="accent4"/>
                </a:solidFill>
                <a:latin typeface="Times New Roman" panose="02020603050405020304" pitchFamily="18" charset="0"/>
                <a:cs typeface="Times New Roman" panose="02020603050405020304" pitchFamily="18" charset="0"/>
              </a:rPr>
              <a:t>16 Bit Conventional Adders Results</a:t>
            </a:r>
            <a:endParaRPr lang="en-IN" sz="2800" dirty="0"/>
          </a:p>
        </p:txBody>
      </p:sp>
      <p:graphicFrame>
        <p:nvGraphicFramePr>
          <p:cNvPr id="2" name="Table 1">
            <a:extLst>
              <a:ext uri="{FF2B5EF4-FFF2-40B4-BE49-F238E27FC236}">
                <a16:creationId xmlns:a16="http://schemas.microsoft.com/office/drawing/2014/main" id="{E310F138-9467-23E4-28F4-2970BECED0F0}"/>
              </a:ext>
            </a:extLst>
          </p:cNvPr>
          <p:cNvGraphicFramePr>
            <a:graphicFrameLocks noGrp="1"/>
          </p:cNvGraphicFramePr>
          <p:nvPr>
            <p:extLst>
              <p:ext uri="{D42A27DB-BD31-4B8C-83A1-F6EECF244321}">
                <p14:modId xmlns:p14="http://schemas.microsoft.com/office/powerpoint/2010/main" val="4179899560"/>
              </p:ext>
            </p:extLst>
          </p:nvPr>
        </p:nvGraphicFramePr>
        <p:xfrm>
          <a:off x="902208" y="4551825"/>
          <a:ext cx="12517570" cy="2687129"/>
        </p:xfrm>
        <a:graphic>
          <a:graphicData uri="http://schemas.openxmlformats.org/drawingml/2006/table">
            <a:tbl>
              <a:tblPr firstRow="1" firstCol="1" bandRow="1">
                <a:tableStyleId>{5C22544A-7EE6-4342-B048-85BDC9FD1C3A}</a:tableStyleId>
              </a:tblPr>
              <a:tblGrid>
                <a:gridCol w="2635276">
                  <a:extLst>
                    <a:ext uri="{9D8B030D-6E8A-4147-A177-3AD203B41FA5}">
                      <a16:colId xmlns:a16="http://schemas.microsoft.com/office/drawing/2014/main" val="3735331760"/>
                    </a:ext>
                  </a:extLst>
                </a:gridCol>
                <a:gridCol w="1957017">
                  <a:extLst>
                    <a:ext uri="{9D8B030D-6E8A-4147-A177-3AD203B41FA5}">
                      <a16:colId xmlns:a16="http://schemas.microsoft.com/office/drawing/2014/main" val="1583818057"/>
                    </a:ext>
                  </a:extLst>
                </a:gridCol>
                <a:gridCol w="1982941">
                  <a:extLst>
                    <a:ext uri="{9D8B030D-6E8A-4147-A177-3AD203B41FA5}">
                      <a16:colId xmlns:a16="http://schemas.microsoft.com/office/drawing/2014/main" val="883435454"/>
                    </a:ext>
                  </a:extLst>
                </a:gridCol>
                <a:gridCol w="2274546">
                  <a:extLst>
                    <a:ext uri="{9D8B030D-6E8A-4147-A177-3AD203B41FA5}">
                      <a16:colId xmlns:a16="http://schemas.microsoft.com/office/drawing/2014/main" val="280595326"/>
                    </a:ext>
                  </a:extLst>
                </a:gridCol>
                <a:gridCol w="1833895">
                  <a:extLst>
                    <a:ext uri="{9D8B030D-6E8A-4147-A177-3AD203B41FA5}">
                      <a16:colId xmlns:a16="http://schemas.microsoft.com/office/drawing/2014/main" val="819848211"/>
                    </a:ext>
                  </a:extLst>
                </a:gridCol>
                <a:gridCol w="1833895">
                  <a:extLst>
                    <a:ext uri="{9D8B030D-6E8A-4147-A177-3AD203B41FA5}">
                      <a16:colId xmlns:a16="http://schemas.microsoft.com/office/drawing/2014/main" val="2172853635"/>
                    </a:ext>
                  </a:extLst>
                </a:gridCol>
              </a:tblGrid>
              <a:tr h="523187">
                <a:tc>
                  <a:txBody>
                    <a:bodyPr/>
                    <a:lstStyle/>
                    <a:p>
                      <a:pPr algn="ctr">
                        <a:lnSpc>
                          <a:spcPct val="107000"/>
                        </a:lnSpc>
                        <a:spcAft>
                          <a:spcPts val="800"/>
                        </a:spcAft>
                        <a:buNone/>
                      </a:pPr>
                      <a:r>
                        <a:rPr lang="en-IN" sz="1600" kern="100" dirty="0">
                          <a:effectLst/>
                        </a:rPr>
                        <a:t>Adder</a:t>
                      </a:r>
                    </a:p>
                    <a:p>
                      <a:pPr algn="ctr">
                        <a:lnSpc>
                          <a:spcPct val="107000"/>
                        </a:lnSpc>
                        <a:spcAft>
                          <a:spcPts val="800"/>
                        </a:spcAft>
                        <a:buNone/>
                      </a:pPr>
                      <a:r>
                        <a:rPr lang="en-IN" sz="1600" kern="100" dirty="0">
                          <a:effectLst/>
                        </a:rPr>
                        <a:t>Name </a:t>
                      </a:r>
                      <a:endParaRPr lang="en-IN" sz="1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5803" marR="65803" marT="0" marB="0" anchor="ctr"/>
                </a:tc>
                <a:tc>
                  <a:txBody>
                    <a:bodyPr/>
                    <a:lstStyle/>
                    <a:p>
                      <a:pPr algn="ctr">
                        <a:lnSpc>
                          <a:spcPct val="107000"/>
                        </a:lnSpc>
                        <a:spcAft>
                          <a:spcPts val="800"/>
                        </a:spcAft>
                        <a:buNone/>
                      </a:pPr>
                      <a:r>
                        <a:rPr lang="en-IN" sz="1600" kern="100" dirty="0">
                          <a:effectLst/>
                        </a:rPr>
                        <a:t>Total Power (W)</a:t>
                      </a:r>
                      <a:endParaRPr lang="en-IN" sz="1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5803" marR="65803" marT="0" marB="0" anchor="ctr"/>
                </a:tc>
                <a:tc>
                  <a:txBody>
                    <a:bodyPr/>
                    <a:lstStyle/>
                    <a:p>
                      <a:pPr algn="ctr">
                        <a:lnSpc>
                          <a:spcPct val="107000"/>
                        </a:lnSpc>
                        <a:spcAft>
                          <a:spcPts val="800"/>
                        </a:spcAft>
                        <a:buNone/>
                      </a:pPr>
                      <a:r>
                        <a:rPr lang="en-IN" sz="1600" kern="100" dirty="0">
                          <a:effectLst/>
                        </a:rPr>
                        <a:t>Delay (ns)</a:t>
                      </a:r>
                      <a:endParaRPr lang="en-IN" sz="1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5803" marR="65803" marT="0" marB="0" anchor="ctr"/>
                </a:tc>
                <a:tc>
                  <a:txBody>
                    <a:bodyPr/>
                    <a:lstStyle/>
                    <a:p>
                      <a:pPr algn="ctr">
                        <a:lnSpc>
                          <a:spcPct val="107000"/>
                        </a:lnSpc>
                        <a:spcAft>
                          <a:spcPts val="800"/>
                        </a:spcAft>
                        <a:buNone/>
                      </a:pPr>
                      <a:r>
                        <a:rPr lang="en-IN" sz="1600" kern="100" dirty="0">
                          <a:effectLst/>
                        </a:rPr>
                        <a:t>Power delay product</a:t>
                      </a:r>
                    </a:p>
                    <a:p>
                      <a:pPr algn="ctr">
                        <a:lnSpc>
                          <a:spcPct val="107000"/>
                        </a:lnSpc>
                        <a:spcAft>
                          <a:spcPts val="800"/>
                        </a:spcAft>
                        <a:buNone/>
                      </a:pPr>
                      <a:r>
                        <a:rPr lang="en-IN" sz="1600" kern="100" dirty="0">
                          <a:effectLst/>
                        </a:rPr>
                        <a:t>(</a:t>
                      </a:r>
                      <a:r>
                        <a:rPr lang="en-IN" sz="1600" kern="100" dirty="0" err="1">
                          <a:effectLst/>
                        </a:rPr>
                        <a:t>W.ns</a:t>
                      </a:r>
                      <a:r>
                        <a:rPr lang="en-IN" sz="1600" kern="100" dirty="0">
                          <a:effectLst/>
                        </a:rPr>
                        <a:t>)</a:t>
                      </a:r>
                      <a:endParaRPr lang="en-IN" sz="1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5803" marR="65803" marT="0" marB="0" anchor="ctr"/>
                </a:tc>
                <a:tc>
                  <a:txBody>
                    <a:bodyPr/>
                    <a:lstStyle/>
                    <a:p>
                      <a:pPr algn="ctr">
                        <a:lnSpc>
                          <a:spcPct val="107000"/>
                        </a:lnSpc>
                        <a:spcAft>
                          <a:spcPts val="800"/>
                        </a:spcAft>
                        <a:buNone/>
                      </a:pPr>
                      <a:r>
                        <a:rPr lang="en-IN" sz="1600" kern="100" dirty="0">
                          <a:effectLst/>
                        </a:rPr>
                        <a:t>Slice</a:t>
                      </a:r>
                    </a:p>
                  </a:txBody>
                  <a:tcPr marL="65803" marR="65803" marT="0" marB="0" anchor="ctr"/>
                </a:tc>
                <a:tc>
                  <a:txBody>
                    <a:bodyPr/>
                    <a:lstStyle/>
                    <a:p>
                      <a:pPr algn="ctr">
                        <a:lnSpc>
                          <a:spcPct val="107000"/>
                        </a:lnSpc>
                        <a:spcAft>
                          <a:spcPts val="800"/>
                        </a:spcAft>
                        <a:buNone/>
                      </a:pPr>
                      <a:r>
                        <a:rPr lang="en-IN" sz="1600" kern="100" dirty="0">
                          <a:effectLst/>
                        </a:rPr>
                        <a:t>LUT as</a:t>
                      </a:r>
                    </a:p>
                    <a:p>
                      <a:pPr algn="ctr">
                        <a:lnSpc>
                          <a:spcPct val="107000"/>
                        </a:lnSpc>
                        <a:spcAft>
                          <a:spcPts val="800"/>
                        </a:spcAft>
                        <a:buNone/>
                      </a:pPr>
                      <a:r>
                        <a:rPr lang="en-IN" sz="1600" kern="100" dirty="0">
                          <a:effectLst/>
                        </a:rPr>
                        <a:t>logic</a:t>
                      </a:r>
                      <a:endParaRPr lang="en-IN" sz="1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5803" marR="65803" marT="0" marB="0" anchor="ctr"/>
                </a:tc>
                <a:extLst>
                  <a:ext uri="{0D108BD9-81ED-4DB2-BD59-A6C34878D82A}">
                    <a16:rowId xmlns:a16="http://schemas.microsoft.com/office/drawing/2014/main" val="3552589173"/>
                  </a:ext>
                </a:extLst>
              </a:tr>
              <a:tr h="309559">
                <a:tc>
                  <a:txBody>
                    <a:bodyPr/>
                    <a:lstStyle/>
                    <a:p>
                      <a:pPr algn="ctr">
                        <a:lnSpc>
                          <a:spcPct val="107000"/>
                        </a:lnSpc>
                        <a:spcAft>
                          <a:spcPts val="800"/>
                        </a:spcAft>
                        <a:buNone/>
                      </a:pPr>
                      <a:r>
                        <a:rPr lang="en-IN" sz="1600" kern="100" dirty="0">
                          <a:effectLst/>
                        </a:rPr>
                        <a:t>LING+BKA</a:t>
                      </a:r>
                      <a:endParaRPr lang="en-IN" sz="1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5803" marR="65803" marT="0" marB="0" anchor="ctr"/>
                </a:tc>
                <a:tc>
                  <a:txBody>
                    <a:bodyPr/>
                    <a:lstStyle/>
                    <a:p>
                      <a:pPr algn="ctr">
                        <a:lnSpc>
                          <a:spcPct val="107000"/>
                        </a:lnSpc>
                        <a:spcAft>
                          <a:spcPts val="800"/>
                        </a:spcAft>
                        <a:buNone/>
                      </a:pPr>
                      <a:r>
                        <a:rPr lang="en-IN" sz="1600" kern="100">
                          <a:effectLst/>
                        </a:rPr>
                        <a:t>7.236</a:t>
                      </a:r>
                      <a:endParaRPr lang="en-IN"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65803" marR="65803" marT="0" marB="0" anchor="ctr"/>
                </a:tc>
                <a:tc>
                  <a:txBody>
                    <a:bodyPr/>
                    <a:lstStyle/>
                    <a:p>
                      <a:pPr algn="ctr">
                        <a:lnSpc>
                          <a:spcPct val="107000"/>
                        </a:lnSpc>
                        <a:spcAft>
                          <a:spcPts val="800"/>
                        </a:spcAft>
                        <a:buNone/>
                      </a:pPr>
                      <a:r>
                        <a:rPr lang="en-IN" sz="1600" kern="100" dirty="0">
                          <a:effectLst/>
                        </a:rPr>
                        <a:t>14.120</a:t>
                      </a:r>
                      <a:endParaRPr lang="en-IN" sz="1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5803" marR="65803" marT="0" marB="0" anchor="ctr"/>
                </a:tc>
                <a:tc>
                  <a:txBody>
                    <a:bodyPr/>
                    <a:lstStyle/>
                    <a:p>
                      <a:pPr algn="ctr">
                        <a:lnSpc>
                          <a:spcPct val="107000"/>
                        </a:lnSpc>
                        <a:spcAft>
                          <a:spcPts val="800"/>
                        </a:spcAft>
                        <a:buNone/>
                      </a:pPr>
                      <a:r>
                        <a:rPr lang="en-IN" sz="1600" kern="100">
                          <a:effectLst/>
                        </a:rPr>
                        <a:t>102.172</a:t>
                      </a:r>
                      <a:endParaRPr lang="en-IN"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65803" marR="65803" marT="0" marB="0" anchor="ctr"/>
                </a:tc>
                <a:tc>
                  <a:txBody>
                    <a:bodyPr/>
                    <a:lstStyle/>
                    <a:p>
                      <a:pPr algn="ctr">
                        <a:lnSpc>
                          <a:spcPct val="107000"/>
                        </a:lnSpc>
                        <a:spcAft>
                          <a:spcPts val="800"/>
                        </a:spcAft>
                        <a:buNone/>
                      </a:pPr>
                      <a:r>
                        <a:rPr lang="en-IN" sz="1600" kern="100">
                          <a:effectLst/>
                        </a:rPr>
                        <a:t>9</a:t>
                      </a:r>
                      <a:endParaRPr lang="en-IN"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65803" marR="65803" marT="0" marB="0" anchor="ctr"/>
                </a:tc>
                <a:tc>
                  <a:txBody>
                    <a:bodyPr/>
                    <a:lstStyle/>
                    <a:p>
                      <a:pPr algn="ctr">
                        <a:lnSpc>
                          <a:spcPct val="107000"/>
                        </a:lnSpc>
                        <a:spcAft>
                          <a:spcPts val="800"/>
                        </a:spcAft>
                        <a:buNone/>
                      </a:pPr>
                      <a:r>
                        <a:rPr lang="en-IN" sz="1600" kern="100">
                          <a:effectLst/>
                        </a:rPr>
                        <a:t>30</a:t>
                      </a:r>
                      <a:endParaRPr lang="en-IN"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65803" marR="65803" marT="0" marB="0" anchor="ctr"/>
                </a:tc>
                <a:extLst>
                  <a:ext uri="{0D108BD9-81ED-4DB2-BD59-A6C34878D82A}">
                    <a16:rowId xmlns:a16="http://schemas.microsoft.com/office/drawing/2014/main" val="2390273509"/>
                  </a:ext>
                </a:extLst>
              </a:tr>
              <a:tr h="309559">
                <a:tc>
                  <a:txBody>
                    <a:bodyPr/>
                    <a:lstStyle/>
                    <a:p>
                      <a:pPr algn="ctr">
                        <a:lnSpc>
                          <a:spcPct val="107000"/>
                        </a:lnSpc>
                        <a:spcAft>
                          <a:spcPts val="800"/>
                        </a:spcAft>
                        <a:buNone/>
                      </a:pPr>
                      <a:r>
                        <a:rPr lang="en-IN" sz="1600" kern="100">
                          <a:effectLst/>
                        </a:rPr>
                        <a:t>LING+KSA</a:t>
                      </a:r>
                      <a:endParaRPr lang="en-IN"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65803" marR="65803" marT="0" marB="0" anchor="ctr"/>
                </a:tc>
                <a:tc>
                  <a:txBody>
                    <a:bodyPr/>
                    <a:lstStyle/>
                    <a:p>
                      <a:pPr algn="ctr">
                        <a:lnSpc>
                          <a:spcPct val="107000"/>
                        </a:lnSpc>
                        <a:spcAft>
                          <a:spcPts val="800"/>
                        </a:spcAft>
                        <a:buNone/>
                      </a:pPr>
                      <a:r>
                        <a:rPr lang="en-IN" sz="1600" kern="100" dirty="0">
                          <a:effectLst/>
                        </a:rPr>
                        <a:t>7.323</a:t>
                      </a:r>
                      <a:endParaRPr lang="en-IN" sz="1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5803" marR="65803" marT="0" marB="0" anchor="ctr"/>
                </a:tc>
                <a:tc>
                  <a:txBody>
                    <a:bodyPr/>
                    <a:lstStyle/>
                    <a:p>
                      <a:pPr algn="ctr">
                        <a:lnSpc>
                          <a:spcPct val="107000"/>
                        </a:lnSpc>
                        <a:spcAft>
                          <a:spcPts val="800"/>
                        </a:spcAft>
                        <a:buNone/>
                      </a:pPr>
                      <a:r>
                        <a:rPr lang="en-IN" sz="1600" kern="100" dirty="0">
                          <a:effectLst/>
                        </a:rPr>
                        <a:t>13.639</a:t>
                      </a:r>
                      <a:endParaRPr lang="en-IN" sz="1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5803" marR="65803" marT="0" marB="0" anchor="ctr"/>
                </a:tc>
                <a:tc>
                  <a:txBody>
                    <a:bodyPr/>
                    <a:lstStyle/>
                    <a:p>
                      <a:pPr algn="ctr">
                        <a:lnSpc>
                          <a:spcPct val="107000"/>
                        </a:lnSpc>
                        <a:spcAft>
                          <a:spcPts val="800"/>
                        </a:spcAft>
                        <a:buNone/>
                      </a:pPr>
                      <a:r>
                        <a:rPr lang="en-IN" sz="1600" kern="100" dirty="0">
                          <a:effectLst/>
                        </a:rPr>
                        <a:t>99.8783</a:t>
                      </a:r>
                      <a:endParaRPr lang="en-IN" sz="1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5803" marR="65803" marT="0" marB="0" anchor="ctr"/>
                </a:tc>
                <a:tc>
                  <a:txBody>
                    <a:bodyPr/>
                    <a:lstStyle/>
                    <a:p>
                      <a:pPr algn="ctr">
                        <a:lnSpc>
                          <a:spcPct val="107000"/>
                        </a:lnSpc>
                        <a:spcAft>
                          <a:spcPts val="800"/>
                        </a:spcAft>
                        <a:buNone/>
                      </a:pPr>
                      <a:r>
                        <a:rPr lang="en-IN" sz="1600" kern="100">
                          <a:effectLst/>
                        </a:rPr>
                        <a:t>12</a:t>
                      </a:r>
                      <a:endParaRPr lang="en-IN"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65803" marR="65803" marT="0" marB="0" anchor="ctr"/>
                </a:tc>
                <a:tc>
                  <a:txBody>
                    <a:bodyPr/>
                    <a:lstStyle/>
                    <a:p>
                      <a:pPr algn="ctr">
                        <a:lnSpc>
                          <a:spcPct val="107000"/>
                        </a:lnSpc>
                        <a:spcAft>
                          <a:spcPts val="800"/>
                        </a:spcAft>
                        <a:buNone/>
                      </a:pPr>
                      <a:r>
                        <a:rPr lang="en-IN" sz="1600" kern="100">
                          <a:effectLst/>
                        </a:rPr>
                        <a:t>38</a:t>
                      </a:r>
                      <a:endParaRPr lang="en-IN"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65803" marR="65803" marT="0" marB="0" anchor="ctr"/>
                </a:tc>
                <a:extLst>
                  <a:ext uri="{0D108BD9-81ED-4DB2-BD59-A6C34878D82A}">
                    <a16:rowId xmlns:a16="http://schemas.microsoft.com/office/drawing/2014/main" val="804535979"/>
                  </a:ext>
                </a:extLst>
              </a:tr>
              <a:tr h="309559">
                <a:tc>
                  <a:txBody>
                    <a:bodyPr/>
                    <a:lstStyle/>
                    <a:p>
                      <a:pPr algn="ctr">
                        <a:lnSpc>
                          <a:spcPct val="107000"/>
                        </a:lnSpc>
                        <a:spcAft>
                          <a:spcPts val="800"/>
                        </a:spcAft>
                        <a:buNone/>
                      </a:pPr>
                      <a:r>
                        <a:rPr lang="en-IN" sz="1600" kern="100">
                          <a:effectLst/>
                        </a:rPr>
                        <a:t>BKA+SKSA</a:t>
                      </a:r>
                      <a:endParaRPr lang="en-IN"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65803" marR="65803" marT="0" marB="0" anchor="ctr"/>
                </a:tc>
                <a:tc>
                  <a:txBody>
                    <a:bodyPr/>
                    <a:lstStyle/>
                    <a:p>
                      <a:pPr algn="ctr">
                        <a:lnSpc>
                          <a:spcPct val="107000"/>
                        </a:lnSpc>
                        <a:spcAft>
                          <a:spcPts val="800"/>
                        </a:spcAft>
                        <a:buNone/>
                      </a:pPr>
                      <a:r>
                        <a:rPr lang="en-IN" sz="1600" kern="100">
                          <a:effectLst/>
                        </a:rPr>
                        <a:t>7.31</a:t>
                      </a:r>
                      <a:endParaRPr lang="en-IN"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65803" marR="65803" marT="0" marB="0" anchor="ctr"/>
                </a:tc>
                <a:tc>
                  <a:txBody>
                    <a:bodyPr/>
                    <a:lstStyle/>
                    <a:p>
                      <a:pPr algn="ctr">
                        <a:lnSpc>
                          <a:spcPct val="107000"/>
                        </a:lnSpc>
                        <a:spcAft>
                          <a:spcPts val="800"/>
                        </a:spcAft>
                        <a:buNone/>
                      </a:pPr>
                      <a:r>
                        <a:rPr lang="en-IN" sz="1600" kern="100" dirty="0">
                          <a:effectLst/>
                        </a:rPr>
                        <a:t>13.974</a:t>
                      </a:r>
                      <a:endParaRPr lang="en-IN" sz="1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5803" marR="65803" marT="0" marB="0" anchor="ctr"/>
                </a:tc>
                <a:tc>
                  <a:txBody>
                    <a:bodyPr/>
                    <a:lstStyle/>
                    <a:p>
                      <a:pPr algn="ctr">
                        <a:lnSpc>
                          <a:spcPct val="107000"/>
                        </a:lnSpc>
                        <a:spcAft>
                          <a:spcPts val="800"/>
                        </a:spcAft>
                        <a:buNone/>
                      </a:pPr>
                      <a:r>
                        <a:rPr lang="en-IN" sz="1600" kern="100">
                          <a:effectLst/>
                        </a:rPr>
                        <a:t>102.1499</a:t>
                      </a:r>
                      <a:endParaRPr lang="en-IN"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65803" marR="65803" marT="0" marB="0" anchor="ctr"/>
                </a:tc>
                <a:tc>
                  <a:txBody>
                    <a:bodyPr/>
                    <a:lstStyle/>
                    <a:p>
                      <a:pPr algn="ctr">
                        <a:lnSpc>
                          <a:spcPct val="107000"/>
                        </a:lnSpc>
                        <a:spcAft>
                          <a:spcPts val="800"/>
                        </a:spcAft>
                        <a:buNone/>
                      </a:pPr>
                      <a:r>
                        <a:rPr lang="en-IN" sz="1600" kern="100">
                          <a:effectLst/>
                        </a:rPr>
                        <a:t>12</a:t>
                      </a:r>
                      <a:endParaRPr lang="en-IN"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65803" marR="65803" marT="0" marB="0" anchor="ctr"/>
                </a:tc>
                <a:tc>
                  <a:txBody>
                    <a:bodyPr/>
                    <a:lstStyle/>
                    <a:p>
                      <a:pPr algn="ctr">
                        <a:lnSpc>
                          <a:spcPct val="107000"/>
                        </a:lnSpc>
                        <a:spcAft>
                          <a:spcPts val="800"/>
                        </a:spcAft>
                        <a:buNone/>
                      </a:pPr>
                      <a:r>
                        <a:rPr lang="en-IN" sz="1600" kern="100">
                          <a:effectLst/>
                        </a:rPr>
                        <a:t>36</a:t>
                      </a:r>
                      <a:endParaRPr lang="en-IN"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65803" marR="65803" marT="0" marB="0" anchor="ctr"/>
                </a:tc>
                <a:extLst>
                  <a:ext uri="{0D108BD9-81ED-4DB2-BD59-A6C34878D82A}">
                    <a16:rowId xmlns:a16="http://schemas.microsoft.com/office/drawing/2014/main" val="2385184222"/>
                  </a:ext>
                </a:extLst>
              </a:tr>
              <a:tr h="1146629">
                <a:tc>
                  <a:txBody>
                    <a:bodyPr/>
                    <a:lstStyle/>
                    <a:p>
                      <a:pPr algn="ctr">
                        <a:lnSpc>
                          <a:spcPct val="107000"/>
                        </a:lnSpc>
                        <a:spcAft>
                          <a:spcPts val="800"/>
                        </a:spcAft>
                        <a:buNone/>
                      </a:pPr>
                      <a:r>
                        <a:rPr lang="en-IN" sz="1600" kern="100" dirty="0">
                          <a:effectLst/>
                        </a:rPr>
                        <a:t>LING+SKSA (Proposed) </a:t>
                      </a:r>
                      <a:endParaRPr lang="en-IN" sz="1600" kern="100" dirty="0">
                        <a:effectLst/>
                        <a:latin typeface="Calibri" panose="020F0502020204030204" pitchFamily="34" charset="0"/>
                        <a:cs typeface="Times New Roman" panose="02020603050405020304" pitchFamily="18" charset="0"/>
                      </a:endParaRPr>
                    </a:p>
                  </a:txBody>
                  <a:tcPr marL="65803" marR="65803" marT="0" marB="0" anchor="ctr"/>
                </a:tc>
                <a:tc>
                  <a:txBody>
                    <a:bodyPr/>
                    <a:lstStyle/>
                    <a:p>
                      <a:pPr algn="ctr">
                        <a:lnSpc>
                          <a:spcPct val="107000"/>
                        </a:lnSpc>
                        <a:spcAft>
                          <a:spcPts val="800"/>
                        </a:spcAft>
                        <a:buNone/>
                      </a:pPr>
                      <a:r>
                        <a:rPr lang="en-IN" sz="1600" kern="100" dirty="0">
                          <a:effectLst/>
                        </a:rPr>
                        <a:t>7.236</a:t>
                      </a:r>
                      <a:endParaRPr lang="en-IN" sz="1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5803" marR="65803" marT="0" marB="0" anchor="ctr"/>
                </a:tc>
                <a:tc>
                  <a:txBody>
                    <a:bodyPr/>
                    <a:lstStyle/>
                    <a:p>
                      <a:pPr algn="ctr">
                        <a:lnSpc>
                          <a:spcPct val="107000"/>
                        </a:lnSpc>
                        <a:spcAft>
                          <a:spcPts val="800"/>
                        </a:spcAft>
                        <a:buNone/>
                      </a:pPr>
                      <a:r>
                        <a:rPr lang="en-IN" sz="1600" kern="100" dirty="0">
                          <a:effectLst/>
                        </a:rPr>
                        <a:t>13.423</a:t>
                      </a:r>
                      <a:endParaRPr lang="en-IN" sz="1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5803" marR="65803" marT="0" marB="0" anchor="ctr"/>
                </a:tc>
                <a:tc>
                  <a:txBody>
                    <a:bodyPr/>
                    <a:lstStyle/>
                    <a:p>
                      <a:pPr algn="ctr">
                        <a:lnSpc>
                          <a:spcPct val="107000"/>
                        </a:lnSpc>
                        <a:spcAft>
                          <a:spcPts val="800"/>
                        </a:spcAft>
                        <a:buNone/>
                      </a:pPr>
                      <a:r>
                        <a:rPr lang="en-IN" sz="1600" kern="100" dirty="0">
                          <a:effectLst/>
                        </a:rPr>
                        <a:t>97.1288</a:t>
                      </a:r>
                      <a:endParaRPr lang="en-IN" sz="1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5803" marR="65803" marT="0" marB="0" anchor="ctr"/>
                </a:tc>
                <a:tc>
                  <a:txBody>
                    <a:bodyPr/>
                    <a:lstStyle/>
                    <a:p>
                      <a:pPr algn="ctr">
                        <a:lnSpc>
                          <a:spcPct val="107000"/>
                        </a:lnSpc>
                        <a:spcAft>
                          <a:spcPts val="800"/>
                        </a:spcAft>
                        <a:buNone/>
                      </a:pPr>
                      <a:r>
                        <a:rPr lang="en-IN" sz="1600" kern="100" dirty="0">
                          <a:effectLst/>
                        </a:rPr>
                        <a:t>9</a:t>
                      </a:r>
                      <a:endParaRPr lang="en-IN" sz="1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5803" marR="65803" marT="0" marB="0" anchor="ctr"/>
                </a:tc>
                <a:tc>
                  <a:txBody>
                    <a:bodyPr/>
                    <a:lstStyle/>
                    <a:p>
                      <a:pPr algn="ctr">
                        <a:lnSpc>
                          <a:spcPct val="107000"/>
                        </a:lnSpc>
                        <a:spcAft>
                          <a:spcPts val="800"/>
                        </a:spcAft>
                        <a:buNone/>
                      </a:pPr>
                      <a:r>
                        <a:rPr lang="en-IN" sz="1600" kern="100" dirty="0">
                          <a:effectLst/>
                        </a:rPr>
                        <a:t>30</a:t>
                      </a:r>
                      <a:endParaRPr lang="en-IN" sz="1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5803" marR="65803" marT="0" marB="0" anchor="ctr"/>
                </a:tc>
                <a:extLst>
                  <a:ext uri="{0D108BD9-81ED-4DB2-BD59-A6C34878D82A}">
                    <a16:rowId xmlns:a16="http://schemas.microsoft.com/office/drawing/2014/main" val="3204256377"/>
                  </a:ext>
                </a:extLst>
              </a:tr>
            </a:tbl>
          </a:graphicData>
        </a:graphic>
      </p:graphicFrame>
      <p:sp>
        <p:nvSpPr>
          <p:cNvPr id="10" name="TextBox 9">
            <a:extLst>
              <a:ext uri="{FF2B5EF4-FFF2-40B4-BE49-F238E27FC236}">
                <a16:creationId xmlns:a16="http://schemas.microsoft.com/office/drawing/2014/main" id="{57032E4B-1759-31B6-AB01-4FE63A88A83B}"/>
              </a:ext>
            </a:extLst>
          </p:cNvPr>
          <p:cNvSpPr txBox="1"/>
          <p:nvPr/>
        </p:nvSpPr>
        <p:spPr>
          <a:xfrm>
            <a:off x="3466817" y="3930132"/>
            <a:ext cx="7412736" cy="461665"/>
          </a:xfrm>
          <a:prstGeom prst="rect">
            <a:avLst/>
          </a:prstGeom>
          <a:noFill/>
        </p:spPr>
        <p:txBody>
          <a:bodyPr wrap="square">
            <a:spAutoFit/>
          </a:bodyPr>
          <a:lstStyle/>
          <a:p>
            <a:pPr algn="ctr"/>
            <a:r>
              <a:rPr lang="en-IN" sz="2400" dirty="0">
                <a:solidFill>
                  <a:schemeClr val="accent4"/>
                </a:solidFill>
                <a:latin typeface="Times New Roman" panose="02020603050405020304" pitchFamily="18" charset="0"/>
                <a:cs typeface="Times New Roman" panose="02020603050405020304" pitchFamily="18" charset="0"/>
              </a:rPr>
              <a:t>16-bit Hybrid  Adders Results</a:t>
            </a:r>
            <a:endParaRPr lang="en-IN" sz="2400" dirty="0"/>
          </a:p>
        </p:txBody>
      </p:sp>
      <p:graphicFrame>
        <p:nvGraphicFramePr>
          <p:cNvPr id="11" name="Table 10">
            <a:extLst>
              <a:ext uri="{FF2B5EF4-FFF2-40B4-BE49-F238E27FC236}">
                <a16:creationId xmlns:a16="http://schemas.microsoft.com/office/drawing/2014/main" id="{38C7D932-CF90-DF3F-5E40-4710B567013A}"/>
              </a:ext>
            </a:extLst>
          </p:cNvPr>
          <p:cNvGraphicFramePr>
            <a:graphicFrameLocks noGrp="1"/>
          </p:cNvGraphicFramePr>
          <p:nvPr>
            <p:extLst>
              <p:ext uri="{D42A27DB-BD31-4B8C-83A1-F6EECF244321}">
                <p14:modId xmlns:p14="http://schemas.microsoft.com/office/powerpoint/2010/main" val="29545598"/>
              </p:ext>
            </p:extLst>
          </p:nvPr>
        </p:nvGraphicFramePr>
        <p:xfrm>
          <a:off x="902208" y="1069766"/>
          <a:ext cx="12517572" cy="2608009"/>
        </p:xfrm>
        <a:graphic>
          <a:graphicData uri="http://schemas.openxmlformats.org/drawingml/2006/table">
            <a:tbl>
              <a:tblPr firstRow="1" firstCol="1" bandRow="1">
                <a:tableStyleId>{5C22544A-7EE6-4342-B048-85BDC9FD1C3A}</a:tableStyleId>
              </a:tblPr>
              <a:tblGrid>
                <a:gridCol w="2086262">
                  <a:extLst>
                    <a:ext uri="{9D8B030D-6E8A-4147-A177-3AD203B41FA5}">
                      <a16:colId xmlns:a16="http://schemas.microsoft.com/office/drawing/2014/main" val="792940793"/>
                    </a:ext>
                  </a:extLst>
                </a:gridCol>
                <a:gridCol w="2086262">
                  <a:extLst>
                    <a:ext uri="{9D8B030D-6E8A-4147-A177-3AD203B41FA5}">
                      <a16:colId xmlns:a16="http://schemas.microsoft.com/office/drawing/2014/main" val="3515093695"/>
                    </a:ext>
                  </a:extLst>
                </a:gridCol>
                <a:gridCol w="2086262">
                  <a:extLst>
                    <a:ext uri="{9D8B030D-6E8A-4147-A177-3AD203B41FA5}">
                      <a16:colId xmlns:a16="http://schemas.microsoft.com/office/drawing/2014/main" val="1059494715"/>
                    </a:ext>
                  </a:extLst>
                </a:gridCol>
                <a:gridCol w="2086262">
                  <a:extLst>
                    <a:ext uri="{9D8B030D-6E8A-4147-A177-3AD203B41FA5}">
                      <a16:colId xmlns:a16="http://schemas.microsoft.com/office/drawing/2014/main" val="2489521435"/>
                    </a:ext>
                  </a:extLst>
                </a:gridCol>
                <a:gridCol w="2086262">
                  <a:extLst>
                    <a:ext uri="{9D8B030D-6E8A-4147-A177-3AD203B41FA5}">
                      <a16:colId xmlns:a16="http://schemas.microsoft.com/office/drawing/2014/main" val="3376036784"/>
                    </a:ext>
                  </a:extLst>
                </a:gridCol>
                <a:gridCol w="2086262">
                  <a:extLst>
                    <a:ext uri="{9D8B030D-6E8A-4147-A177-3AD203B41FA5}">
                      <a16:colId xmlns:a16="http://schemas.microsoft.com/office/drawing/2014/main" val="665864541"/>
                    </a:ext>
                  </a:extLst>
                </a:gridCol>
              </a:tblGrid>
              <a:tr h="493443">
                <a:tc>
                  <a:txBody>
                    <a:bodyPr/>
                    <a:lstStyle/>
                    <a:p>
                      <a:pPr algn="ctr">
                        <a:lnSpc>
                          <a:spcPct val="107000"/>
                        </a:lnSpc>
                        <a:spcAft>
                          <a:spcPts val="800"/>
                        </a:spcAft>
                        <a:buNone/>
                      </a:pPr>
                      <a:r>
                        <a:rPr lang="en-IN" sz="1400" kern="100" dirty="0">
                          <a:effectLst/>
                        </a:rPr>
                        <a:t>Adder</a:t>
                      </a:r>
                    </a:p>
                    <a:p>
                      <a:pPr algn="ctr">
                        <a:lnSpc>
                          <a:spcPct val="107000"/>
                        </a:lnSpc>
                        <a:spcAft>
                          <a:spcPts val="800"/>
                        </a:spcAft>
                        <a:buNone/>
                      </a:pPr>
                      <a:r>
                        <a:rPr lang="en-IN" sz="1400" kern="100" dirty="0">
                          <a:effectLst/>
                        </a:rPr>
                        <a:t>Name</a:t>
                      </a:r>
                      <a:endParaRPr lang="en-IN" sz="1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buNone/>
                      </a:pPr>
                      <a:r>
                        <a:rPr lang="en-IN" sz="1400" kern="100">
                          <a:effectLst/>
                        </a:rPr>
                        <a:t>Total Power (W)</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buNone/>
                      </a:pPr>
                      <a:r>
                        <a:rPr lang="en-IN" sz="1400" kern="100">
                          <a:effectLst/>
                        </a:rPr>
                        <a:t>Delay (ns)</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buNone/>
                      </a:pPr>
                      <a:r>
                        <a:rPr lang="en-IN" sz="1400" kern="100" dirty="0">
                          <a:effectLst/>
                        </a:rPr>
                        <a:t>Power delay product</a:t>
                      </a:r>
                    </a:p>
                    <a:p>
                      <a:pPr algn="ctr">
                        <a:lnSpc>
                          <a:spcPct val="107000"/>
                        </a:lnSpc>
                        <a:spcAft>
                          <a:spcPts val="800"/>
                        </a:spcAft>
                        <a:buNone/>
                      </a:pPr>
                      <a:r>
                        <a:rPr lang="en-IN" sz="1400" kern="100" dirty="0">
                          <a:effectLst/>
                        </a:rPr>
                        <a:t>(</a:t>
                      </a:r>
                      <a:r>
                        <a:rPr lang="en-IN" sz="1400" kern="100" dirty="0" err="1">
                          <a:effectLst/>
                        </a:rPr>
                        <a:t>W.ns</a:t>
                      </a:r>
                      <a:r>
                        <a:rPr lang="en-IN" sz="1400" kern="100" dirty="0">
                          <a:effectLst/>
                        </a:rPr>
                        <a:t>)</a:t>
                      </a:r>
                      <a:endParaRPr lang="en-IN" sz="1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buNone/>
                      </a:pPr>
                      <a:r>
                        <a:rPr lang="en-IN" sz="1400" kern="100" dirty="0">
                          <a:effectLst/>
                        </a:rPr>
                        <a:t>Slice</a:t>
                      </a:r>
                    </a:p>
                  </a:txBody>
                  <a:tcPr marL="68580" marR="68580" marT="0" marB="0" anchor="ctr"/>
                </a:tc>
                <a:tc>
                  <a:txBody>
                    <a:bodyPr/>
                    <a:lstStyle/>
                    <a:p>
                      <a:pPr algn="ctr">
                        <a:lnSpc>
                          <a:spcPct val="107000"/>
                        </a:lnSpc>
                        <a:spcAft>
                          <a:spcPts val="800"/>
                        </a:spcAft>
                        <a:buNone/>
                      </a:pPr>
                      <a:r>
                        <a:rPr lang="en-IN" sz="1400" kern="100" dirty="0">
                          <a:effectLst/>
                        </a:rPr>
                        <a:t>LUT as</a:t>
                      </a:r>
                    </a:p>
                    <a:p>
                      <a:pPr algn="ctr">
                        <a:lnSpc>
                          <a:spcPct val="107000"/>
                        </a:lnSpc>
                        <a:spcAft>
                          <a:spcPts val="800"/>
                        </a:spcAft>
                        <a:buNone/>
                      </a:pPr>
                      <a:r>
                        <a:rPr lang="en-IN" sz="1400" kern="100" dirty="0">
                          <a:effectLst/>
                        </a:rPr>
                        <a:t>logic</a:t>
                      </a:r>
                      <a:endParaRPr lang="en-IN" sz="1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27828032"/>
                  </a:ext>
                </a:extLst>
              </a:tr>
              <a:tr h="514985">
                <a:tc>
                  <a:txBody>
                    <a:bodyPr/>
                    <a:lstStyle/>
                    <a:p>
                      <a:pPr algn="ctr">
                        <a:lnSpc>
                          <a:spcPct val="107000"/>
                        </a:lnSpc>
                        <a:spcAft>
                          <a:spcPts val="800"/>
                        </a:spcAft>
                        <a:buNone/>
                      </a:pPr>
                      <a:r>
                        <a:rPr lang="en-IN" sz="1400" kern="100" dirty="0">
                          <a:effectLst/>
                        </a:rPr>
                        <a:t>BKA</a:t>
                      </a:r>
                      <a:endParaRPr lang="en-IN" sz="1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buNone/>
                      </a:pPr>
                      <a:r>
                        <a:rPr lang="en-IN" sz="1600" dirty="0">
                          <a:effectLst/>
                          <a:latin typeface="Times New Roman" panose="02020603050405020304" pitchFamily="18" charset="0"/>
                          <a:ea typeface="Times New Roman" panose="02020603050405020304" pitchFamily="18" charset="0"/>
                          <a:cs typeface="Times New Roman" panose="02020603050405020304" pitchFamily="18" charset="0"/>
                        </a:rPr>
                        <a:t>11.178</a:t>
                      </a:r>
                    </a:p>
                  </a:txBody>
                  <a:tcPr marL="68580" marR="68580" marT="0" marB="0" anchor="ctr"/>
                </a:tc>
                <a:tc>
                  <a:txBody>
                    <a:bodyPr/>
                    <a:lstStyle/>
                    <a:p>
                      <a:pPr algn="ctr">
                        <a:lnSpc>
                          <a:spcPct val="150000"/>
                        </a:lnSpc>
                        <a:buNone/>
                      </a:pPr>
                      <a:r>
                        <a:rPr lang="en-IN" sz="1600">
                          <a:effectLst/>
                          <a:latin typeface="Times New Roman" panose="02020603050405020304" pitchFamily="18" charset="0"/>
                          <a:ea typeface="Times New Roman" panose="02020603050405020304" pitchFamily="18" charset="0"/>
                          <a:cs typeface="Times New Roman" panose="02020603050405020304" pitchFamily="18" charset="0"/>
                        </a:rPr>
                        <a:t>12.196</a:t>
                      </a:r>
                    </a:p>
                  </a:txBody>
                  <a:tcPr marL="68580" marR="68580" marT="0" marB="0" anchor="ctr"/>
                </a:tc>
                <a:tc>
                  <a:txBody>
                    <a:bodyPr/>
                    <a:lstStyle/>
                    <a:p>
                      <a:pPr algn="ctr">
                        <a:lnSpc>
                          <a:spcPct val="150000"/>
                        </a:lnSpc>
                        <a:buNone/>
                      </a:pPr>
                      <a:r>
                        <a:rPr lang="en-IN" sz="1600">
                          <a:effectLst/>
                          <a:latin typeface="Times New Roman" panose="02020603050405020304" pitchFamily="18" charset="0"/>
                          <a:ea typeface="Times New Roman" panose="02020603050405020304" pitchFamily="18" charset="0"/>
                          <a:cs typeface="Times New Roman" panose="02020603050405020304" pitchFamily="18" charset="0"/>
                        </a:rPr>
                        <a:t>136.293</a:t>
                      </a:r>
                    </a:p>
                  </a:txBody>
                  <a:tcPr marL="68580" marR="68580" marT="0" marB="0" anchor="ctr"/>
                </a:tc>
                <a:tc>
                  <a:txBody>
                    <a:bodyPr/>
                    <a:lstStyle/>
                    <a:p>
                      <a:pPr algn="ctr">
                        <a:lnSpc>
                          <a:spcPct val="150000"/>
                        </a:lnSpc>
                        <a:buNone/>
                      </a:pPr>
                      <a:r>
                        <a:rPr lang="en-IN" sz="1600">
                          <a:effectLst/>
                          <a:latin typeface="Times New Roman" panose="02020603050405020304" pitchFamily="18" charset="0"/>
                          <a:ea typeface="Times New Roman" panose="02020603050405020304" pitchFamily="18" charset="0"/>
                          <a:cs typeface="Times New Roman" panose="02020603050405020304" pitchFamily="18" charset="0"/>
                        </a:rPr>
                        <a:t>8</a:t>
                      </a:r>
                    </a:p>
                  </a:txBody>
                  <a:tcPr marL="68580" marR="68580" marT="0" marB="0" anchor="ctr"/>
                </a:tc>
                <a:tc>
                  <a:txBody>
                    <a:bodyPr/>
                    <a:lstStyle/>
                    <a:p>
                      <a:pPr algn="ctr">
                        <a:lnSpc>
                          <a:spcPct val="150000"/>
                        </a:lnSpc>
                        <a:buNone/>
                      </a:pPr>
                      <a:r>
                        <a:rPr lang="en-IN" sz="1600">
                          <a:effectLst/>
                          <a:latin typeface="Times New Roman" panose="02020603050405020304" pitchFamily="18" charset="0"/>
                          <a:ea typeface="Times New Roman" panose="02020603050405020304" pitchFamily="18" charset="0"/>
                          <a:cs typeface="Times New Roman" panose="02020603050405020304" pitchFamily="18" charset="0"/>
                        </a:rPr>
                        <a:t>26</a:t>
                      </a:r>
                    </a:p>
                  </a:txBody>
                  <a:tcPr marL="68580" marR="68580" marT="0" marB="0" anchor="ctr"/>
                </a:tc>
                <a:extLst>
                  <a:ext uri="{0D108BD9-81ED-4DB2-BD59-A6C34878D82A}">
                    <a16:rowId xmlns:a16="http://schemas.microsoft.com/office/drawing/2014/main" val="2683889408"/>
                  </a:ext>
                </a:extLst>
              </a:tr>
              <a:tr h="514985">
                <a:tc>
                  <a:txBody>
                    <a:bodyPr/>
                    <a:lstStyle/>
                    <a:p>
                      <a:pPr algn="ctr">
                        <a:lnSpc>
                          <a:spcPct val="107000"/>
                        </a:lnSpc>
                        <a:spcAft>
                          <a:spcPts val="800"/>
                        </a:spcAft>
                        <a:buNone/>
                      </a:pPr>
                      <a:r>
                        <a:rPr lang="en-IN" sz="1400" kern="100" dirty="0">
                          <a:effectLst/>
                        </a:rPr>
                        <a:t>KSA</a:t>
                      </a:r>
                      <a:endParaRPr lang="en-IN" sz="1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buNone/>
                      </a:pPr>
                      <a:r>
                        <a:rPr lang="en-IN" sz="1600">
                          <a:effectLst/>
                          <a:latin typeface="Times New Roman" panose="02020603050405020304" pitchFamily="18" charset="0"/>
                          <a:ea typeface="Times New Roman" panose="02020603050405020304" pitchFamily="18" charset="0"/>
                          <a:cs typeface="Times New Roman" panose="02020603050405020304" pitchFamily="18" charset="0"/>
                        </a:rPr>
                        <a:t>11.490</a:t>
                      </a:r>
                    </a:p>
                  </a:txBody>
                  <a:tcPr marL="68580" marR="68580" marT="0" marB="0" anchor="ctr"/>
                </a:tc>
                <a:tc>
                  <a:txBody>
                    <a:bodyPr/>
                    <a:lstStyle/>
                    <a:p>
                      <a:pPr algn="ctr">
                        <a:lnSpc>
                          <a:spcPct val="150000"/>
                        </a:lnSpc>
                        <a:buNone/>
                      </a:pPr>
                      <a:r>
                        <a:rPr lang="en-IN" sz="1600">
                          <a:effectLst/>
                          <a:latin typeface="Times New Roman" panose="02020603050405020304" pitchFamily="18" charset="0"/>
                          <a:ea typeface="Times New Roman" panose="02020603050405020304" pitchFamily="18" charset="0"/>
                          <a:cs typeface="Times New Roman" panose="02020603050405020304" pitchFamily="18" charset="0"/>
                        </a:rPr>
                        <a:t>12.081</a:t>
                      </a:r>
                    </a:p>
                  </a:txBody>
                  <a:tcPr marL="68580" marR="68580" marT="0" marB="0" anchor="ctr"/>
                </a:tc>
                <a:tc>
                  <a:txBody>
                    <a:bodyPr/>
                    <a:lstStyle/>
                    <a:p>
                      <a:pPr algn="ctr">
                        <a:lnSpc>
                          <a:spcPct val="150000"/>
                        </a:lnSpc>
                        <a:buNone/>
                      </a:pPr>
                      <a:r>
                        <a:rPr lang="en-IN" sz="1600">
                          <a:effectLst/>
                          <a:latin typeface="Times New Roman" panose="02020603050405020304" pitchFamily="18" charset="0"/>
                          <a:ea typeface="Times New Roman" panose="02020603050405020304" pitchFamily="18" charset="0"/>
                          <a:cs typeface="Times New Roman" panose="02020603050405020304" pitchFamily="18" charset="0"/>
                        </a:rPr>
                        <a:t>138.810</a:t>
                      </a:r>
                    </a:p>
                  </a:txBody>
                  <a:tcPr marL="68580" marR="68580" marT="0" marB="0" anchor="ctr"/>
                </a:tc>
                <a:tc>
                  <a:txBody>
                    <a:bodyPr/>
                    <a:lstStyle/>
                    <a:p>
                      <a:pPr algn="ctr">
                        <a:lnSpc>
                          <a:spcPct val="150000"/>
                        </a:lnSpc>
                        <a:buNone/>
                      </a:pPr>
                      <a:r>
                        <a:rPr lang="en-IN" sz="1600">
                          <a:effectLst/>
                          <a:latin typeface="Times New Roman" panose="02020603050405020304" pitchFamily="18" charset="0"/>
                          <a:ea typeface="Times New Roman" panose="02020603050405020304" pitchFamily="18" charset="0"/>
                          <a:cs typeface="Times New Roman" panose="02020603050405020304" pitchFamily="18" charset="0"/>
                        </a:rPr>
                        <a:t>14</a:t>
                      </a:r>
                    </a:p>
                  </a:txBody>
                  <a:tcPr marL="68580" marR="68580" marT="0" marB="0" anchor="ctr"/>
                </a:tc>
                <a:tc>
                  <a:txBody>
                    <a:bodyPr/>
                    <a:lstStyle/>
                    <a:p>
                      <a:pPr algn="ctr">
                        <a:lnSpc>
                          <a:spcPct val="150000"/>
                        </a:lnSpc>
                        <a:buNone/>
                      </a:pPr>
                      <a:r>
                        <a:rPr lang="en-IN" sz="1600">
                          <a:effectLst/>
                          <a:latin typeface="Times New Roman" panose="02020603050405020304" pitchFamily="18" charset="0"/>
                          <a:ea typeface="Times New Roman" panose="02020603050405020304" pitchFamily="18" charset="0"/>
                          <a:cs typeface="Times New Roman" panose="02020603050405020304" pitchFamily="18" charset="0"/>
                        </a:rPr>
                        <a:t>44</a:t>
                      </a:r>
                    </a:p>
                  </a:txBody>
                  <a:tcPr marL="68580" marR="68580" marT="0" marB="0" anchor="ctr"/>
                </a:tc>
                <a:extLst>
                  <a:ext uri="{0D108BD9-81ED-4DB2-BD59-A6C34878D82A}">
                    <a16:rowId xmlns:a16="http://schemas.microsoft.com/office/drawing/2014/main" val="1673805455"/>
                  </a:ext>
                </a:extLst>
              </a:tr>
              <a:tr h="514985">
                <a:tc>
                  <a:txBody>
                    <a:bodyPr/>
                    <a:lstStyle/>
                    <a:p>
                      <a:pPr algn="ctr">
                        <a:lnSpc>
                          <a:spcPct val="107000"/>
                        </a:lnSpc>
                        <a:spcAft>
                          <a:spcPts val="800"/>
                        </a:spcAft>
                        <a:buNone/>
                      </a:pPr>
                      <a:r>
                        <a:rPr lang="en-IN" sz="1400" kern="100" dirty="0">
                          <a:effectLst/>
                        </a:rPr>
                        <a:t>LING</a:t>
                      </a:r>
                      <a:endParaRPr lang="en-IN" sz="1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buNone/>
                      </a:pPr>
                      <a:r>
                        <a:rPr lang="en-IN" sz="1600">
                          <a:effectLst/>
                          <a:latin typeface="Times New Roman" panose="02020603050405020304" pitchFamily="18" charset="0"/>
                          <a:ea typeface="Times New Roman" panose="02020603050405020304" pitchFamily="18" charset="0"/>
                          <a:cs typeface="Times New Roman" panose="02020603050405020304" pitchFamily="18" charset="0"/>
                        </a:rPr>
                        <a:t>9.751</a:t>
                      </a:r>
                    </a:p>
                  </a:txBody>
                  <a:tcPr marL="68580" marR="68580" marT="0" marB="0" anchor="ctr"/>
                </a:tc>
                <a:tc>
                  <a:txBody>
                    <a:bodyPr/>
                    <a:lstStyle/>
                    <a:p>
                      <a:pPr algn="ctr">
                        <a:lnSpc>
                          <a:spcPct val="150000"/>
                        </a:lnSpc>
                        <a:buNone/>
                      </a:pPr>
                      <a:r>
                        <a:rPr lang="en-IN" sz="1600">
                          <a:effectLst/>
                          <a:latin typeface="Times New Roman" panose="02020603050405020304" pitchFamily="18" charset="0"/>
                          <a:ea typeface="Times New Roman" panose="02020603050405020304" pitchFamily="18" charset="0"/>
                          <a:cs typeface="Times New Roman" panose="02020603050405020304" pitchFamily="18" charset="0"/>
                        </a:rPr>
                        <a:t>14.402</a:t>
                      </a:r>
                    </a:p>
                  </a:txBody>
                  <a:tcPr marL="68580" marR="68580" marT="0" marB="0" anchor="ctr"/>
                </a:tc>
                <a:tc>
                  <a:txBody>
                    <a:bodyPr/>
                    <a:lstStyle/>
                    <a:p>
                      <a:pPr algn="ctr">
                        <a:lnSpc>
                          <a:spcPct val="150000"/>
                        </a:lnSpc>
                        <a:buNone/>
                      </a:pPr>
                      <a:r>
                        <a:rPr lang="en-IN" sz="1600">
                          <a:effectLst/>
                          <a:latin typeface="Times New Roman" panose="02020603050405020304" pitchFamily="18" charset="0"/>
                          <a:ea typeface="Times New Roman" panose="02020603050405020304" pitchFamily="18" charset="0"/>
                          <a:cs typeface="Times New Roman" panose="02020603050405020304" pitchFamily="18" charset="0"/>
                        </a:rPr>
                        <a:t>140.433</a:t>
                      </a:r>
                    </a:p>
                  </a:txBody>
                  <a:tcPr marL="68580" marR="68580" marT="0" marB="0" anchor="ctr"/>
                </a:tc>
                <a:tc>
                  <a:txBody>
                    <a:bodyPr/>
                    <a:lstStyle/>
                    <a:p>
                      <a:pPr algn="ctr">
                        <a:lnSpc>
                          <a:spcPct val="150000"/>
                        </a:lnSpc>
                        <a:buNone/>
                      </a:pPr>
                      <a:r>
                        <a:rPr lang="en-IN" sz="1600">
                          <a:effectLst/>
                          <a:latin typeface="Times New Roman" panose="02020603050405020304" pitchFamily="18" charset="0"/>
                          <a:ea typeface="Times New Roman" panose="02020603050405020304" pitchFamily="18" charset="0"/>
                          <a:cs typeface="Times New Roman" panose="02020603050405020304" pitchFamily="18" charset="0"/>
                        </a:rPr>
                        <a:t>8</a:t>
                      </a:r>
                    </a:p>
                  </a:txBody>
                  <a:tcPr marL="68580" marR="68580" marT="0" marB="0" anchor="ctr"/>
                </a:tc>
                <a:tc>
                  <a:txBody>
                    <a:bodyPr/>
                    <a:lstStyle/>
                    <a:p>
                      <a:pPr algn="ctr">
                        <a:lnSpc>
                          <a:spcPct val="150000"/>
                        </a:lnSpc>
                        <a:buNone/>
                      </a:pPr>
                      <a:r>
                        <a:rPr lang="en-IN" sz="1600">
                          <a:effectLst/>
                          <a:latin typeface="Times New Roman" panose="02020603050405020304" pitchFamily="18" charset="0"/>
                          <a:ea typeface="Times New Roman" panose="02020603050405020304" pitchFamily="18" charset="0"/>
                          <a:cs typeface="Times New Roman" panose="02020603050405020304" pitchFamily="18" charset="0"/>
                        </a:rPr>
                        <a:t>29</a:t>
                      </a:r>
                    </a:p>
                  </a:txBody>
                  <a:tcPr marL="68580" marR="68580" marT="0" marB="0" anchor="ctr"/>
                </a:tc>
                <a:extLst>
                  <a:ext uri="{0D108BD9-81ED-4DB2-BD59-A6C34878D82A}">
                    <a16:rowId xmlns:a16="http://schemas.microsoft.com/office/drawing/2014/main" val="993880389"/>
                  </a:ext>
                </a:extLst>
              </a:tr>
              <a:tr h="514985">
                <a:tc>
                  <a:txBody>
                    <a:bodyPr/>
                    <a:lstStyle/>
                    <a:p>
                      <a:pPr algn="ctr">
                        <a:lnSpc>
                          <a:spcPct val="107000"/>
                        </a:lnSpc>
                        <a:spcAft>
                          <a:spcPts val="800"/>
                        </a:spcAft>
                        <a:buNone/>
                      </a:pPr>
                      <a:r>
                        <a:rPr lang="en-IN" sz="1400" kern="100" dirty="0">
                          <a:effectLst/>
                        </a:rPr>
                        <a:t>SKSA</a:t>
                      </a:r>
                      <a:endParaRPr lang="en-IN" sz="1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buNone/>
                      </a:pPr>
                      <a:r>
                        <a:rPr lang="en-IN" sz="1600">
                          <a:effectLst/>
                          <a:latin typeface="Times New Roman" panose="02020603050405020304" pitchFamily="18" charset="0"/>
                          <a:ea typeface="Times New Roman" panose="02020603050405020304" pitchFamily="18" charset="0"/>
                          <a:cs typeface="Times New Roman" panose="02020603050405020304" pitchFamily="18" charset="0"/>
                        </a:rPr>
                        <a:t>11.066</a:t>
                      </a:r>
                    </a:p>
                  </a:txBody>
                  <a:tcPr marL="68580" marR="68580" marT="0" marB="0" anchor="ctr"/>
                </a:tc>
                <a:tc>
                  <a:txBody>
                    <a:bodyPr/>
                    <a:lstStyle/>
                    <a:p>
                      <a:pPr algn="ctr">
                        <a:lnSpc>
                          <a:spcPct val="150000"/>
                        </a:lnSpc>
                        <a:buNone/>
                      </a:pPr>
                      <a:r>
                        <a:rPr lang="en-IN" sz="1600">
                          <a:effectLst/>
                          <a:latin typeface="Times New Roman" panose="02020603050405020304" pitchFamily="18" charset="0"/>
                          <a:ea typeface="Times New Roman" panose="02020603050405020304" pitchFamily="18" charset="0"/>
                          <a:cs typeface="Times New Roman" panose="02020603050405020304" pitchFamily="18" charset="0"/>
                        </a:rPr>
                        <a:t>16.095</a:t>
                      </a:r>
                    </a:p>
                  </a:txBody>
                  <a:tcPr marL="68580" marR="68580" marT="0" marB="0" anchor="ctr"/>
                </a:tc>
                <a:tc>
                  <a:txBody>
                    <a:bodyPr/>
                    <a:lstStyle/>
                    <a:p>
                      <a:pPr algn="ctr">
                        <a:lnSpc>
                          <a:spcPct val="150000"/>
                        </a:lnSpc>
                        <a:buNone/>
                      </a:pPr>
                      <a:r>
                        <a:rPr lang="en-IN" sz="1600">
                          <a:effectLst/>
                          <a:latin typeface="Times New Roman" panose="02020603050405020304" pitchFamily="18" charset="0"/>
                          <a:ea typeface="Times New Roman" panose="02020603050405020304" pitchFamily="18" charset="0"/>
                          <a:cs typeface="Times New Roman" panose="02020603050405020304" pitchFamily="18" charset="0"/>
                        </a:rPr>
                        <a:t>178.107</a:t>
                      </a:r>
                    </a:p>
                  </a:txBody>
                  <a:tcPr marL="68580" marR="68580" marT="0" marB="0" anchor="ctr"/>
                </a:tc>
                <a:tc>
                  <a:txBody>
                    <a:bodyPr/>
                    <a:lstStyle/>
                    <a:p>
                      <a:pPr algn="ctr">
                        <a:lnSpc>
                          <a:spcPct val="150000"/>
                        </a:lnSpc>
                        <a:buNone/>
                      </a:pPr>
                      <a:r>
                        <a:rPr lang="en-IN" sz="1600">
                          <a:effectLst/>
                          <a:latin typeface="Times New Roman" panose="02020603050405020304" pitchFamily="18" charset="0"/>
                          <a:ea typeface="Times New Roman" panose="02020603050405020304" pitchFamily="18" charset="0"/>
                          <a:cs typeface="Times New Roman" panose="02020603050405020304" pitchFamily="18" charset="0"/>
                        </a:rPr>
                        <a:t>7</a:t>
                      </a:r>
                    </a:p>
                  </a:txBody>
                  <a:tcPr marL="68580" marR="68580" marT="0" marB="0" anchor="ctr"/>
                </a:tc>
                <a:tc>
                  <a:txBody>
                    <a:bodyPr/>
                    <a:lstStyle/>
                    <a:p>
                      <a:pPr algn="ctr">
                        <a:lnSpc>
                          <a:spcPct val="150000"/>
                        </a:lnSpc>
                        <a:buNone/>
                      </a:pPr>
                      <a:r>
                        <a:rPr lang="en-IN" sz="1600" dirty="0">
                          <a:effectLst/>
                          <a:latin typeface="Times New Roman" panose="02020603050405020304" pitchFamily="18" charset="0"/>
                          <a:ea typeface="Times New Roman" panose="02020603050405020304" pitchFamily="18" charset="0"/>
                          <a:cs typeface="Times New Roman" panose="02020603050405020304" pitchFamily="18" charset="0"/>
                        </a:rPr>
                        <a:t>17</a:t>
                      </a:r>
                    </a:p>
                  </a:txBody>
                  <a:tcPr marL="68580" marR="68580" marT="0" marB="0" anchor="ctr"/>
                </a:tc>
                <a:extLst>
                  <a:ext uri="{0D108BD9-81ED-4DB2-BD59-A6C34878D82A}">
                    <a16:rowId xmlns:a16="http://schemas.microsoft.com/office/drawing/2014/main" val="2644806880"/>
                  </a:ext>
                </a:extLst>
              </a:tr>
            </a:tbl>
          </a:graphicData>
        </a:graphic>
      </p:graphicFrame>
    </p:spTree>
    <p:extLst>
      <p:ext uri="{BB962C8B-B14F-4D97-AF65-F5344CB8AC3E}">
        <p14:creationId xmlns:p14="http://schemas.microsoft.com/office/powerpoint/2010/main" val="13504139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080AEC-B90E-7EB8-E19F-843E13C75779}"/>
            </a:ext>
          </a:extLst>
        </p:cNvPr>
        <p:cNvGrpSpPr/>
        <p:nvPr/>
      </p:nvGrpSpPr>
      <p:grpSpPr>
        <a:xfrm>
          <a:off x="0" y="0"/>
          <a:ext cx="0" cy="0"/>
          <a:chOff x="0" y="0"/>
          <a:chExt cx="0" cy="0"/>
        </a:xfrm>
      </p:grpSpPr>
      <p:pic>
        <p:nvPicPr>
          <p:cNvPr id="4" name="Image 0" descr="preencoded.png">
            <a:extLst>
              <a:ext uri="{FF2B5EF4-FFF2-40B4-BE49-F238E27FC236}">
                <a16:creationId xmlns:a16="http://schemas.microsoft.com/office/drawing/2014/main" id="{D6D75D6F-7AA4-EDE9-C779-DD4BACE2BDC5}"/>
              </a:ext>
            </a:extLst>
          </p:cNvPr>
          <p:cNvPicPr>
            <a:picLocks noChangeAspect="1"/>
          </p:cNvPicPr>
          <p:nvPr/>
        </p:nvPicPr>
        <p:blipFill>
          <a:blip r:embed="rId2"/>
          <a:stretch>
            <a:fillRect/>
          </a:stretch>
        </p:blipFill>
        <p:spPr>
          <a:xfrm>
            <a:off x="0" y="0"/>
            <a:ext cx="14630400" cy="8229600"/>
          </a:xfrm>
          <a:prstGeom prst="rect">
            <a:avLst/>
          </a:prstGeom>
        </p:spPr>
      </p:pic>
      <p:pic>
        <p:nvPicPr>
          <p:cNvPr id="6" name="Picture 5">
            <a:extLst>
              <a:ext uri="{FF2B5EF4-FFF2-40B4-BE49-F238E27FC236}">
                <a16:creationId xmlns:a16="http://schemas.microsoft.com/office/drawing/2014/main" id="{1BC94037-8F86-49FA-27C9-84E06F41ED13}"/>
              </a:ext>
            </a:extLst>
          </p:cNvPr>
          <p:cNvPicPr>
            <a:picLocks noChangeAspect="1"/>
          </p:cNvPicPr>
          <p:nvPr/>
        </p:nvPicPr>
        <p:blipFill>
          <a:blip r:embed="rId3"/>
          <a:stretch>
            <a:fillRect/>
          </a:stretch>
        </p:blipFill>
        <p:spPr>
          <a:xfrm>
            <a:off x="1" y="-1"/>
            <a:ext cx="14630399" cy="8229599"/>
          </a:xfrm>
          <a:prstGeom prst="rect">
            <a:avLst/>
          </a:prstGeom>
        </p:spPr>
      </p:pic>
      <p:sp>
        <p:nvSpPr>
          <p:cNvPr id="3" name="TextBox 2">
            <a:extLst>
              <a:ext uri="{FF2B5EF4-FFF2-40B4-BE49-F238E27FC236}">
                <a16:creationId xmlns:a16="http://schemas.microsoft.com/office/drawing/2014/main" id="{7B018239-B1D2-2723-A807-08364183ECB0}"/>
              </a:ext>
            </a:extLst>
          </p:cNvPr>
          <p:cNvSpPr txBox="1"/>
          <p:nvPr/>
        </p:nvSpPr>
        <p:spPr>
          <a:xfrm>
            <a:off x="1266581" y="304311"/>
            <a:ext cx="11918819" cy="523220"/>
          </a:xfrm>
          <a:prstGeom prst="rect">
            <a:avLst/>
          </a:prstGeom>
          <a:noFill/>
        </p:spPr>
        <p:txBody>
          <a:bodyPr wrap="square" rtlCol="0">
            <a:spAutoFit/>
          </a:bodyPr>
          <a:lstStyle/>
          <a:p>
            <a:pPr algn="ctr"/>
            <a:r>
              <a:rPr lang="en-IN" sz="2800" dirty="0">
                <a:solidFill>
                  <a:schemeClr val="accent4"/>
                </a:solidFill>
                <a:latin typeface="Times New Roman" panose="02020603050405020304" pitchFamily="18" charset="0"/>
                <a:cs typeface="Times New Roman" panose="02020603050405020304" pitchFamily="18" charset="0"/>
              </a:rPr>
              <a:t>32 Bit Adders Results</a:t>
            </a:r>
            <a:endParaRPr lang="en-IN" sz="2800" dirty="0"/>
          </a:p>
        </p:txBody>
      </p:sp>
      <p:graphicFrame>
        <p:nvGraphicFramePr>
          <p:cNvPr id="2" name="Table 1">
            <a:extLst>
              <a:ext uri="{FF2B5EF4-FFF2-40B4-BE49-F238E27FC236}">
                <a16:creationId xmlns:a16="http://schemas.microsoft.com/office/drawing/2014/main" id="{CFAED731-9FE1-E75A-4FF6-B6F18334D8AD}"/>
              </a:ext>
            </a:extLst>
          </p:cNvPr>
          <p:cNvGraphicFramePr>
            <a:graphicFrameLocks noGrp="1"/>
          </p:cNvGraphicFramePr>
          <p:nvPr>
            <p:extLst>
              <p:ext uri="{D42A27DB-BD31-4B8C-83A1-F6EECF244321}">
                <p14:modId xmlns:p14="http://schemas.microsoft.com/office/powerpoint/2010/main" val="3007393497"/>
              </p:ext>
            </p:extLst>
          </p:nvPr>
        </p:nvGraphicFramePr>
        <p:xfrm>
          <a:off x="1071510" y="967129"/>
          <a:ext cx="12717642" cy="7059541"/>
        </p:xfrm>
        <a:graphic>
          <a:graphicData uri="http://schemas.openxmlformats.org/drawingml/2006/table">
            <a:tbl>
              <a:tblPr firstRow="1" firstCol="1" bandRow="1">
                <a:tableStyleId>{21E4AEA4-8DFA-4A89-87EB-49C32662AFE0}</a:tableStyleId>
              </a:tblPr>
              <a:tblGrid>
                <a:gridCol w="1816806">
                  <a:extLst>
                    <a:ext uri="{9D8B030D-6E8A-4147-A177-3AD203B41FA5}">
                      <a16:colId xmlns:a16="http://schemas.microsoft.com/office/drawing/2014/main" val="862135815"/>
                    </a:ext>
                  </a:extLst>
                </a:gridCol>
                <a:gridCol w="2409349">
                  <a:extLst>
                    <a:ext uri="{9D8B030D-6E8A-4147-A177-3AD203B41FA5}">
                      <a16:colId xmlns:a16="http://schemas.microsoft.com/office/drawing/2014/main" val="4267003121"/>
                    </a:ext>
                  </a:extLst>
                </a:gridCol>
                <a:gridCol w="1224263">
                  <a:extLst>
                    <a:ext uri="{9D8B030D-6E8A-4147-A177-3AD203B41FA5}">
                      <a16:colId xmlns:a16="http://schemas.microsoft.com/office/drawing/2014/main" val="1765802677"/>
                    </a:ext>
                  </a:extLst>
                </a:gridCol>
                <a:gridCol w="1816806">
                  <a:extLst>
                    <a:ext uri="{9D8B030D-6E8A-4147-A177-3AD203B41FA5}">
                      <a16:colId xmlns:a16="http://schemas.microsoft.com/office/drawing/2014/main" val="4212424133"/>
                    </a:ext>
                  </a:extLst>
                </a:gridCol>
                <a:gridCol w="1816806">
                  <a:extLst>
                    <a:ext uri="{9D8B030D-6E8A-4147-A177-3AD203B41FA5}">
                      <a16:colId xmlns:a16="http://schemas.microsoft.com/office/drawing/2014/main" val="1410790594"/>
                    </a:ext>
                  </a:extLst>
                </a:gridCol>
                <a:gridCol w="1816806">
                  <a:extLst>
                    <a:ext uri="{9D8B030D-6E8A-4147-A177-3AD203B41FA5}">
                      <a16:colId xmlns:a16="http://schemas.microsoft.com/office/drawing/2014/main" val="585650983"/>
                    </a:ext>
                  </a:extLst>
                </a:gridCol>
                <a:gridCol w="1816806">
                  <a:extLst>
                    <a:ext uri="{9D8B030D-6E8A-4147-A177-3AD203B41FA5}">
                      <a16:colId xmlns:a16="http://schemas.microsoft.com/office/drawing/2014/main" val="49883147"/>
                    </a:ext>
                  </a:extLst>
                </a:gridCol>
              </a:tblGrid>
              <a:tr h="1142705">
                <a:tc>
                  <a:txBody>
                    <a:bodyPr/>
                    <a:lstStyle/>
                    <a:p>
                      <a:pPr algn="ctr">
                        <a:lnSpc>
                          <a:spcPct val="107000"/>
                        </a:lnSpc>
                        <a:spcAft>
                          <a:spcPts val="800"/>
                        </a:spcAft>
                        <a:buNone/>
                      </a:pPr>
                      <a:r>
                        <a:rPr lang="en-IN" sz="2000" kern="100" dirty="0">
                          <a:effectLst/>
                        </a:rPr>
                        <a:t>Type</a:t>
                      </a:r>
                      <a:endParaRPr lang="en-IN" sz="1600" kern="100" dirty="0">
                        <a:effectLst/>
                      </a:endParaRPr>
                    </a:p>
                  </a:txBody>
                  <a:tcPr marL="46984" marR="46984" marT="0" marB="0" anchor="ctr"/>
                </a:tc>
                <a:tc>
                  <a:txBody>
                    <a:bodyPr/>
                    <a:lstStyle/>
                    <a:p>
                      <a:pPr algn="ctr">
                        <a:lnSpc>
                          <a:spcPct val="107000"/>
                        </a:lnSpc>
                        <a:spcAft>
                          <a:spcPts val="800"/>
                        </a:spcAft>
                        <a:buNone/>
                      </a:pPr>
                      <a:r>
                        <a:rPr lang="en-IN" sz="2000" kern="100" dirty="0">
                          <a:effectLst/>
                        </a:rPr>
                        <a:t>Adder</a:t>
                      </a:r>
                      <a:r>
                        <a:rPr lang="en-IN" sz="1600" kern="100" dirty="0">
                          <a:effectLst/>
                        </a:rPr>
                        <a:t> </a:t>
                      </a:r>
                      <a:r>
                        <a:rPr lang="en-IN" sz="2000" kern="100" dirty="0">
                          <a:effectLst/>
                        </a:rPr>
                        <a:t>Name</a:t>
                      </a:r>
                      <a:endParaRPr lang="en-IN" sz="1600" kern="100" dirty="0">
                        <a:effectLst/>
                      </a:endParaRPr>
                    </a:p>
                    <a:p>
                      <a:pPr algn="ctr">
                        <a:lnSpc>
                          <a:spcPct val="107000"/>
                        </a:lnSpc>
                        <a:spcAft>
                          <a:spcPts val="800"/>
                        </a:spcAft>
                        <a:buNone/>
                      </a:pPr>
                      <a:r>
                        <a:rPr lang="en-IN" sz="2000" kern="100" dirty="0">
                          <a:effectLst/>
                        </a:rPr>
                        <a:t> </a:t>
                      </a:r>
                      <a:endParaRPr lang="en-IN" sz="1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6984" marR="46984" marT="0" marB="0" anchor="ctr"/>
                </a:tc>
                <a:tc>
                  <a:txBody>
                    <a:bodyPr/>
                    <a:lstStyle/>
                    <a:p>
                      <a:pPr algn="ctr">
                        <a:lnSpc>
                          <a:spcPct val="107000"/>
                        </a:lnSpc>
                        <a:spcAft>
                          <a:spcPts val="800"/>
                        </a:spcAft>
                        <a:buNone/>
                      </a:pPr>
                      <a:r>
                        <a:rPr lang="en-IN" sz="2000" kern="100" dirty="0">
                          <a:effectLst/>
                        </a:rPr>
                        <a:t>Total Power (W)</a:t>
                      </a:r>
                      <a:endParaRPr lang="en-IN" sz="1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6984" marR="46984" marT="0" marB="0" anchor="ctr"/>
                </a:tc>
                <a:tc>
                  <a:txBody>
                    <a:bodyPr/>
                    <a:lstStyle/>
                    <a:p>
                      <a:pPr algn="ctr">
                        <a:lnSpc>
                          <a:spcPct val="107000"/>
                        </a:lnSpc>
                        <a:spcAft>
                          <a:spcPts val="800"/>
                        </a:spcAft>
                        <a:buNone/>
                      </a:pPr>
                      <a:r>
                        <a:rPr lang="en-IN" sz="2000" kern="100">
                          <a:effectLst/>
                        </a:rPr>
                        <a:t>Delay (ns)</a:t>
                      </a:r>
                      <a:endParaRPr lang="en-IN"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46984" marR="46984" marT="0" marB="0" anchor="ctr"/>
                </a:tc>
                <a:tc>
                  <a:txBody>
                    <a:bodyPr/>
                    <a:lstStyle/>
                    <a:p>
                      <a:pPr algn="ctr">
                        <a:lnSpc>
                          <a:spcPct val="107000"/>
                        </a:lnSpc>
                        <a:spcAft>
                          <a:spcPts val="800"/>
                        </a:spcAft>
                        <a:buNone/>
                      </a:pPr>
                      <a:r>
                        <a:rPr lang="en-IN" sz="2000" kern="100" dirty="0">
                          <a:effectLst/>
                        </a:rPr>
                        <a:t>Power Delay Product (</a:t>
                      </a:r>
                      <a:r>
                        <a:rPr lang="en-IN" sz="2000" kern="100" dirty="0" err="1">
                          <a:effectLst/>
                        </a:rPr>
                        <a:t>W.ns</a:t>
                      </a:r>
                      <a:r>
                        <a:rPr lang="en-IN" sz="2000" kern="100" dirty="0">
                          <a:effectLst/>
                        </a:rPr>
                        <a:t>)</a:t>
                      </a:r>
                      <a:endParaRPr lang="en-IN" sz="1600" kern="100" dirty="0">
                        <a:effectLst/>
                      </a:endParaRPr>
                    </a:p>
                  </a:txBody>
                  <a:tcPr marL="46984" marR="46984" marT="0" marB="0" anchor="ctr"/>
                </a:tc>
                <a:tc>
                  <a:txBody>
                    <a:bodyPr/>
                    <a:lstStyle/>
                    <a:p>
                      <a:pPr algn="ctr">
                        <a:lnSpc>
                          <a:spcPct val="107000"/>
                        </a:lnSpc>
                        <a:spcAft>
                          <a:spcPts val="800"/>
                        </a:spcAft>
                        <a:buNone/>
                      </a:pPr>
                      <a:r>
                        <a:rPr lang="en-IN" sz="2000" kern="100" dirty="0">
                          <a:effectLst/>
                        </a:rPr>
                        <a:t>Slice</a:t>
                      </a:r>
                      <a:r>
                        <a:rPr lang="en-IN" sz="1600" kern="100" dirty="0">
                          <a:effectLst/>
                        </a:rPr>
                        <a:t> </a:t>
                      </a:r>
                      <a:r>
                        <a:rPr lang="en-IN" sz="2000" kern="100" dirty="0">
                          <a:effectLst/>
                        </a:rPr>
                        <a:t>logic</a:t>
                      </a:r>
                      <a:endParaRPr lang="en-IN" sz="1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6984" marR="46984" marT="0" marB="0" anchor="ctr"/>
                </a:tc>
                <a:tc>
                  <a:txBody>
                    <a:bodyPr/>
                    <a:lstStyle/>
                    <a:p>
                      <a:pPr algn="ctr">
                        <a:lnSpc>
                          <a:spcPct val="107000"/>
                        </a:lnSpc>
                        <a:spcAft>
                          <a:spcPts val="800"/>
                        </a:spcAft>
                        <a:buNone/>
                      </a:pPr>
                      <a:r>
                        <a:rPr lang="en-IN" sz="2000" kern="100" dirty="0">
                          <a:effectLst/>
                        </a:rPr>
                        <a:t>LUT</a:t>
                      </a:r>
                      <a:r>
                        <a:rPr lang="en-IN" sz="1600" kern="100" dirty="0">
                          <a:effectLst/>
                        </a:rPr>
                        <a:t> </a:t>
                      </a:r>
                      <a:r>
                        <a:rPr lang="en-IN" sz="2000" kern="100" dirty="0">
                          <a:effectLst/>
                        </a:rPr>
                        <a:t>as logic</a:t>
                      </a:r>
                      <a:endParaRPr lang="en-IN" sz="1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6984" marR="46984" marT="0" marB="0" anchor="ctr"/>
                </a:tc>
                <a:extLst>
                  <a:ext uri="{0D108BD9-81ED-4DB2-BD59-A6C34878D82A}">
                    <a16:rowId xmlns:a16="http://schemas.microsoft.com/office/drawing/2014/main" val="299461790"/>
                  </a:ext>
                </a:extLst>
              </a:tr>
              <a:tr h="305136">
                <a:tc rowSpan="4">
                  <a:txBody>
                    <a:bodyPr/>
                    <a:lstStyle/>
                    <a:p>
                      <a:pPr algn="ctr">
                        <a:lnSpc>
                          <a:spcPct val="107000"/>
                        </a:lnSpc>
                        <a:spcAft>
                          <a:spcPts val="800"/>
                        </a:spcAft>
                        <a:buNone/>
                      </a:pPr>
                      <a:r>
                        <a:rPr lang="en-IN" sz="2000" kern="100" dirty="0">
                          <a:effectLst/>
                        </a:rPr>
                        <a:t> </a:t>
                      </a:r>
                      <a:endParaRPr lang="en-IN" sz="1600" kern="100" dirty="0">
                        <a:effectLst/>
                      </a:endParaRPr>
                    </a:p>
                    <a:p>
                      <a:pPr algn="ctr">
                        <a:lnSpc>
                          <a:spcPct val="107000"/>
                        </a:lnSpc>
                        <a:spcAft>
                          <a:spcPts val="800"/>
                        </a:spcAft>
                        <a:buNone/>
                      </a:pPr>
                      <a:r>
                        <a:rPr lang="en-IN" sz="2000" kern="100" dirty="0">
                          <a:effectLst/>
                        </a:rPr>
                        <a:t>Conventional Adders</a:t>
                      </a:r>
                      <a:endParaRPr lang="en-IN" sz="1600" kern="100" dirty="0">
                        <a:effectLst/>
                      </a:endParaRPr>
                    </a:p>
                    <a:p>
                      <a:pPr algn="ctr">
                        <a:lnSpc>
                          <a:spcPct val="107000"/>
                        </a:lnSpc>
                        <a:spcAft>
                          <a:spcPts val="800"/>
                        </a:spcAft>
                        <a:buNone/>
                      </a:pPr>
                      <a:r>
                        <a:rPr lang="en-IN" sz="2000" kern="100" dirty="0">
                          <a:effectLst/>
                        </a:rPr>
                        <a:t> </a:t>
                      </a:r>
                      <a:endParaRPr lang="en-IN" sz="1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6984" marR="46984" marT="0" marB="0" anchor="ctr"/>
                </a:tc>
                <a:tc>
                  <a:txBody>
                    <a:bodyPr/>
                    <a:lstStyle/>
                    <a:p>
                      <a:pPr algn="ctr">
                        <a:lnSpc>
                          <a:spcPct val="107000"/>
                        </a:lnSpc>
                        <a:spcAft>
                          <a:spcPts val="800"/>
                        </a:spcAft>
                        <a:buNone/>
                      </a:pPr>
                      <a:r>
                        <a:rPr lang="en-IN" sz="2000" kern="100" dirty="0">
                          <a:effectLst/>
                        </a:rPr>
                        <a:t>BKA</a:t>
                      </a:r>
                      <a:endParaRPr lang="en-IN" sz="1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6984" marR="46984" marT="0" marB="0" anchor="ctr"/>
                </a:tc>
                <a:tc>
                  <a:txBody>
                    <a:bodyPr/>
                    <a:lstStyle/>
                    <a:p>
                      <a:pPr algn="ctr">
                        <a:lnSpc>
                          <a:spcPct val="107000"/>
                        </a:lnSpc>
                        <a:spcAft>
                          <a:spcPts val="800"/>
                        </a:spcAft>
                        <a:buNone/>
                      </a:pPr>
                      <a:r>
                        <a:rPr lang="en-IN" sz="2000" kern="100">
                          <a:effectLst/>
                        </a:rPr>
                        <a:t>22.991</a:t>
                      </a:r>
                      <a:endParaRPr lang="en-IN"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46984" marR="46984" marT="0" marB="0" anchor="ctr"/>
                </a:tc>
                <a:tc>
                  <a:txBody>
                    <a:bodyPr/>
                    <a:lstStyle/>
                    <a:p>
                      <a:pPr algn="ctr">
                        <a:lnSpc>
                          <a:spcPct val="107000"/>
                        </a:lnSpc>
                        <a:spcAft>
                          <a:spcPts val="800"/>
                        </a:spcAft>
                        <a:buNone/>
                      </a:pPr>
                      <a:r>
                        <a:rPr lang="en-IN" sz="2000" kern="100" dirty="0">
                          <a:effectLst/>
                        </a:rPr>
                        <a:t>22.469</a:t>
                      </a:r>
                      <a:endParaRPr lang="en-IN" sz="1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6984" marR="46984" marT="0" marB="0" anchor="ctr"/>
                </a:tc>
                <a:tc>
                  <a:txBody>
                    <a:bodyPr/>
                    <a:lstStyle/>
                    <a:p>
                      <a:pPr algn="ctr">
                        <a:lnSpc>
                          <a:spcPct val="107000"/>
                        </a:lnSpc>
                        <a:spcAft>
                          <a:spcPts val="800"/>
                        </a:spcAft>
                        <a:buNone/>
                      </a:pPr>
                      <a:r>
                        <a:rPr lang="en-IN" sz="2000" kern="100" dirty="0">
                          <a:effectLst/>
                        </a:rPr>
                        <a:t>516.584</a:t>
                      </a:r>
                      <a:endParaRPr lang="en-IN" sz="1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6984" marR="46984" marT="0" marB="0" anchor="ctr"/>
                </a:tc>
                <a:tc>
                  <a:txBody>
                    <a:bodyPr/>
                    <a:lstStyle/>
                    <a:p>
                      <a:pPr algn="ctr">
                        <a:lnSpc>
                          <a:spcPct val="107000"/>
                        </a:lnSpc>
                        <a:spcAft>
                          <a:spcPts val="800"/>
                        </a:spcAft>
                        <a:buNone/>
                      </a:pPr>
                      <a:r>
                        <a:rPr lang="en-IN" sz="2000" kern="100">
                          <a:effectLst/>
                        </a:rPr>
                        <a:t>24</a:t>
                      </a:r>
                      <a:endParaRPr lang="en-IN"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46984" marR="46984" marT="0" marB="0" anchor="ctr"/>
                </a:tc>
                <a:tc>
                  <a:txBody>
                    <a:bodyPr/>
                    <a:lstStyle/>
                    <a:p>
                      <a:pPr algn="ctr">
                        <a:lnSpc>
                          <a:spcPct val="107000"/>
                        </a:lnSpc>
                        <a:spcAft>
                          <a:spcPts val="800"/>
                        </a:spcAft>
                        <a:buNone/>
                      </a:pPr>
                      <a:r>
                        <a:rPr lang="en-IN" sz="2000" kern="100">
                          <a:effectLst/>
                        </a:rPr>
                        <a:t>64</a:t>
                      </a:r>
                      <a:endParaRPr lang="en-IN"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46984" marR="46984" marT="0" marB="0" anchor="ctr"/>
                </a:tc>
                <a:extLst>
                  <a:ext uri="{0D108BD9-81ED-4DB2-BD59-A6C34878D82A}">
                    <a16:rowId xmlns:a16="http://schemas.microsoft.com/office/drawing/2014/main" val="1657929611"/>
                  </a:ext>
                </a:extLst>
              </a:tr>
              <a:tr h="305136">
                <a:tc vMerge="1">
                  <a:txBody>
                    <a:bodyPr/>
                    <a:lstStyle/>
                    <a:p>
                      <a:endParaRPr lang="en-IN"/>
                    </a:p>
                  </a:txBody>
                  <a:tcPr/>
                </a:tc>
                <a:tc>
                  <a:txBody>
                    <a:bodyPr/>
                    <a:lstStyle/>
                    <a:p>
                      <a:pPr algn="ctr">
                        <a:lnSpc>
                          <a:spcPct val="107000"/>
                        </a:lnSpc>
                        <a:spcAft>
                          <a:spcPts val="800"/>
                        </a:spcAft>
                        <a:buNone/>
                      </a:pPr>
                      <a:r>
                        <a:rPr lang="en-IN" sz="2000" kern="100" dirty="0">
                          <a:effectLst/>
                        </a:rPr>
                        <a:t>KSA</a:t>
                      </a:r>
                      <a:endParaRPr lang="en-IN" sz="1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6984" marR="46984" marT="0" marB="0" anchor="ctr"/>
                </a:tc>
                <a:tc>
                  <a:txBody>
                    <a:bodyPr/>
                    <a:lstStyle/>
                    <a:p>
                      <a:pPr algn="ctr">
                        <a:lnSpc>
                          <a:spcPct val="107000"/>
                        </a:lnSpc>
                        <a:spcAft>
                          <a:spcPts val="800"/>
                        </a:spcAft>
                        <a:buNone/>
                      </a:pPr>
                      <a:r>
                        <a:rPr lang="en-IN" sz="2000" kern="100">
                          <a:effectLst/>
                        </a:rPr>
                        <a:t>24.034</a:t>
                      </a:r>
                      <a:endParaRPr lang="en-IN"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46984" marR="46984" marT="0" marB="0" anchor="ctr"/>
                </a:tc>
                <a:tc>
                  <a:txBody>
                    <a:bodyPr/>
                    <a:lstStyle/>
                    <a:p>
                      <a:pPr algn="ctr">
                        <a:lnSpc>
                          <a:spcPct val="107000"/>
                        </a:lnSpc>
                        <a:spcAft>
                          <a:spcPts val="800"/>
                        </a:spcAft>
                        <a:buNone/>
                      </a:pPr>
                      <a:r>
                        <a:rPr lang="en-IN" sz="2000" kern="100" dirty="0">
                          <a:effectLst/>
                        </a:rPr>
                        <a:t>17.409</a:t>
                      </a:r>
                      <a:endParaRPr lang="en-IN" sz="1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6984" marR="46984" marT="0" marB="0" anchor="ctr"/>
                </a:tc>
                <a:tc>
                  <a:txBody>
                    <a:bodyPr/>
                    <a:lstStyle/>
                    <a:p>
                      <a:pPr algn="ctr">
                        <a:lnSpc>
                          <a:spcPct val="107000"/>
                        </a:lnSpc>
                        <a:spcAft>
                          <a:spcPts val="800"/>
                        </a:spcAft>
                        <a:buNone/>
                      </a:pPr>
                      <a:r>
                        <a:rPr lang="en-IN" sz="2000" kern="100">
                          <a:effectLst/>
                        </a:rPr>
                        <a:t>418.407</a:t>
                      </a:r>
                      <a:endParaRPr lang="en-IN"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46984" marR="46984" marT="0" marB="0" anchor="ctr"/>
                </a:tc>
                <a:tc>
                  <a:txBody>
                    <a:bodyPr/>
                    <a:lstStyle/>
                    <a:p>
                      <a:pPr algn="ctr">
                        <a:lnSpc>
                          <a:spcPct val="107000"/>
                        </a:lnSpc>
                        <a:spcAft>
                          <a:spcPts val="800"/>
                        </a:spcAft>
                        <a:buNone/>
                      </a:pPr>
                      <a:r>
                        <a:rPr lang="en-IN" sz="2000" kern="100">
                          <a:effectLst/>
                        </a:rPr>
                        <a:t>41</a:t>
                      </a:r>
                      <a:endParaRPr lang="en-IN"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46984" marR="46984" marT="0" marB="0" anchor="ctr"/>
                </a:tc>
                <a:tc>
                  <a:txBody>
                    <a:bodyPr/>
                    <a:lstStyle/>
                    <a:p>
                      <a:pPr algn="ctr">
                        <a:lnSpc>
                          <a:spcPct val="107000"/>
                        </a:lnSpc>
                        <a:spcAft>
                          <a:spcPts val="800"/>
                        </a:spcAft>
                        <a:buNone/>
                      </a:pPr>
                      <a:r>
                        <a:rPr lang="en-IN" sz="2000" kern="100">
                          <a:effectLst/>
                        </a:rPr>
                        <a:t>134</a:t>
                      </a:r>
                      <a:endParaRPr lang="en-IN"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46984" marR="46984" marT="0" marB="0" anchor="ctr"/>
                </a:tc>
                <a:extLst>
                  <a:ext uri="{0D108BD9-81ED-4DB2-BD59-A6C34878D82A}">
                    <a16:rowId xmlns:a16="http://schemas.microsoft.com/office/drawing/2014/main" val="540374466"/>
                  </a:ext>
                </a:extLst>
              </a:tr>
              <a:tr h="305136">
                <a:tc vMerge="1">
                  <a:txBody>
                    <a:bodyPr/>
                    <a:lstStyle/>
                    <a:p>
                      <a:endParaRPr lang="en-IN"/>
                    </a:p>
                  </a:txBody>
                  <a:tcPr/>
                </a:tc>
                <a:tc>
                  <a:txBody>
                    <a:bodyPr/>
                    <a:lstStyle/>
                    <a:p>
                      <a:pPr algn="ctr">
                        <a:lnSpc>
                          <a:spcPct val="107000"/>
                        </a:lnSpc>
                        <a:spcAft>
                          <a:spcPts val="800"/>
                        </a:spcAft>
                        <a:buNone/>
                      </a:pPr>
                      <a:r>
                        <a:rPr lang="en-IN" sz="2000" kern="100" dirty="0">
                          <a:effectLst/>
                        </a:rPr>
                        <a:t>LING</a:t>
                      </a:r>
                      <a:endParaRPr lang="en-IN" sz="1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6984" marR="46984" marT="0" marB="0" anchor="ctr"/>
                </a:tc>
                <a:tc>
                  <a:txBody>
                    <a:bodyPr/>
                    <a:lstStyle/>
                    <a:p>
                      <a:pPr algn="ctr">
                        <a:lnSpc>
                          <a:spcPct val="107000"/>
                        </a:lnSpc>
                        <a:spcAft>
                          <a:spcPts val="800"/>
                        </a:spcAft>
                        <a:buNone/>
                      </a:pPr>
                      <a:r>
                        <a:rPr lang="en-IN" sz="2000" kern="100" dirty="0">
                          <a:effectLst/>
                        </a:rPr>
                        <a:t>22.742</a:t>
                      </a:r>
                      <a:endParaRPr lang="en-IN" sz="1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6984" marR="46984" marT="0" marB="0" anchor="ctr"/>
                </a:tc>
                <a:tc>
                  <a:txBody>
                    <a:bodyPr/>
                    <a:lstStyle/>
                    <a:p>
                      <a:pPr algn="ctr">
                        <a:lnSpc>
                          <a:spcPct val="107000"/>
                        </a:lnSpc>
                        <a:spcAft>
                          <a:spcPts val="800"/>
                        </a:spcAft>
                        <a:buNone/>
                      </a:pPr>
                      <a:r>
                        <a:rPr lang="en-IN" sz="2000" kern="100" dirty="0">
                          <a:effectLst/>
                        </a:rPr>
                        <a:t>25.407</a:t>
                      </a:r>
                      <a:endParaRPr lang="en-IN" sz="1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6984" marR="46984" marT="0" marB="0" anchor="ctr"/>
                </a:tc>
                <a:tc>
                  <a:txBody>
                    <a:bodyPr/>
                    <a:lstStyle/>
                    <a:p>
                      <a:pPr algn="ctr">
                        <a:lnSpc>
                          <a:spcPct val="107000"/>
                        </a:lnSpc>
                        <a:spcAft>
                          <a:spcPts val="800"/>
                        </a:spcAft>
                        <a:buNone/>
                      </a:pPr>
                      <a:r>
                        <a:rPr lang="en-IN" sz="2000" kern="100" dirty="0">
                          <a:effectLst/>
                        </a:rPr>
                        <a:t>577.805</a:t>
                      </a:r>
                      <a:endParaRPr lang="en-IN" sz="1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6984" marR="46984" marT="0" marB="0" anchor="ctr"/>
                </a:tc>
                <a:tc>
                  <a:txBody>
                    <a:bodyPr/>
                    <a:lstStyle/>
                    <a:p>
                      <a:pPr algn="ctr">
                        <a:lnSpc>
                          <a:spcPct val="107000"/>
                        </a:lnSpc>
                        <a:spcAft>
                          <a:spcPts val="800"/>
                        </a:spcAft>
                        <a:buNone/>
                      </a:pPr>
                      <a:r>
                        <a:rPr lang="en-IN" sz="2000" kern="100">
                          <a:effectLst/>
                        </a:rPr>
                        <a:t>23</a:t>
                      </a:r>
                      <a:endParaRPr lang="en-IN"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46984" marR="46984" marT="0" marB="0" anchor="ctr"/>
                </a:tc>
                <a:tc>
                  <a:txBody>
                    <a:bodyPr/>
                    <a:lstStyle/>
                    <a:p>
                      <a:pPr algn="ctr">
                        <a:lnSpc>
                          <a:spcPct val="107000"/>
                        </a:lnSpc>
                        <a:spcAft>
                          <a:spcPts val="800"/>
                        </a:spcAft>
                        <a:buNone/>
                      </a:pPr>
                      <a:r>
                        <a:rPr lang="en-IN" sz="2000" kern="100">
                          <a:effectLst/>
                        </a:rPr>
                        <a:t>55</a:t>
                      </a:r>
                      <a:endParaRPr lang="en-IN"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46984" marR="46984" marT="0" marB="0" anchor="ctr"/>
                </a:tc>
                <a:extLst>
                  <a:ext uri="{0D108BD9-81ED-4DB2-BD59-A6C34878D82A}">
                    <a16:rowId xmlns:a16="http://schemas.microsoft.com/office/drawing/2014/main" val="1675781037"/>
                  </a:ext>
                </a:extLst>
              </a:tr>
              <a:tr h="646082">
                <a:tc vMerge="1">
                  <a:txBody>
                    <a:bodyPr/>
                    <a:lstStyle/>
                    <a:p>
                      <a:endParaRPr lang="en-IN"/>
                    </a:p>
                  </a:txBody>
                  <a:tcPr/>
                </a:tc>
                <a:tc>
                  <a:txBody>
                    <a:bodyPr/>
                    <a:lstStyle/>
                    <a:p>
                      <a:pPr algn="ctr">
                        <a:lnSpc>
                          <a:spcPct val="107000"/>
                        </a:lnSpc>
                        <a:spcAft>
                          <a:spcPts val="800"/>
                        </a:spcAft>
                        <a:buNone/>
                      </a:pPr>
                      <a:r>
                        <a:rPr lang="en-IN" sz="2000" kern="100" dirty="0">
                          <a:effectLst/>
                        </a:rPr>
                        <a:t>SKSA</a:t>
                      </a:r>
                      <a:endParaRPr lang="en-IN" sz="1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6984" marR="46984" marT="0" marB="0" anchor="ctr"/>
                </a:tc>
                <a:tc>
                  <a:txBody>
                    <a:bodyPr/>
                    <a:lstStyle/>
                    <a:p>
                      <a:pPr algn="ctr">
                        <a:lnSpc>
                          <a:spcPct val="107000"/>
                        </a:lnSpc>
                        <a:spcAft>
                          <a:spcPts val="800"/>
                        </a:spcAft>
                        <a:buNone/>
                      </a:pPr>
                      <a:r>
                        <a:rPr lang="en-IN" sz="2000" kern="100" dirty="0">
                          <a:effectLst/>
                        </a:rPr>
                        <a:t>22.744</a:t>
                      </a:r>
                      <a:endParaRPr lang="en-IN" sz="1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6984" marR="46984" marT="0" marB="0" anchor="ctr"/>
                </a:tc>
                <a:tc>
                  <a:txBody>
                    <a:bodyPr/>
                    <a:lstStyle/>
                    <a:p>
                      <a:pPr algn="ctr">
                        <a:lnSpc>
                          <a:spcPct val="107000"/>
                        </a:lnSpc>
                        <a:spcAft>
                          <a:spcPts val="800"/>
                        </a:spcAft>
                        <a:buNone/>
                      </a:pPr>
                      <a:r>
                        <a:rPr lang="en-IN" sz="2000" kern="100" dirty="0">
                          <a:effectLst/>
                        </a:rPr>
                        <a:t>24.585</a:t>
                      </a:r>
                      <a:endParaRPr lang="en-IN" sz="1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6984" marR="46984" marT="0" marB="0" anchor="ctr"/>
                </a:tc>
                <a:tc>
                  <a:txBody>
                    <a:bodyPr/>
                    <a:lstStyle/>
                    <a:p>
                      <a:pPr algn="ctr">
                        <a:lnSpc>
                          <a:spcPct val="107000"/>
                        </a:lnSpc>
                        <a:spcAft>
                          <a:spcPts val="800"/>
                        </a:spcAft>
                        <a:buNone/>
                      </a:pPr>
                      <a:r>
                        <a:rPr lang="en-IN" sz="2000" kern="100" dirty="0">
                          <a:effectLst/>
                        </a:rPr>
                        <a:t>559.161</a:t>
                      </a:r>
                      <a:endParaRPr lang="en-IN" sz="1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6984" marR="46984" marT="0" marB="0" anchor="ctr"/>
                </a:tc>
                <a:tc>
                  <a:txBody>
                    <a:bodyPr/>
                    <a:lstStyle/>
                    <a:p>
                      <a:pPr algn="ctr">
                        <a:lnSpc>
                          <a:spcPct val="107000"/>
                        </a:lnSpc>
                        <a:spcAft>
                          <a:spcPts val="800"/>
                        </a:spcAft>
                        <a:buNone/>
                      </a:pPr>
                      <a:r>
                        <a:rPr lang="en-IN" sz="2000" kern="100">
                          <a:effectLst/>
                        </a:rPr>
                        <a:t>23</a:t>
                      </a:r>
                      <a:endParaRPr lang="en-IN"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46984" marR="46984" marT="0" marB="0" anchor="ctr"/>
                </a:tc>
                <a:tc>
                  <a:txBody>
                    <a:bodyPr/>
                    <a:lstStyle/>
                    <a:p>
                      <a:pPr algn="ctr">
                        <a:lnSpc>
                          <a:spcPct val="107000"/>
                        </a:lnSpc>
                        <a:spcAft>
                          <a:spcPts val="800"/>
                        </a:spcAft>
                        <a:buNone/>
                      </a:pPr>
                      <a:r>
                        <a:rPr lang="en-IN" sz="2000" kern="100">
                          <a:effectLst/>
                        </a:rPr>
                        <a:t>55</a:t>
                      </a:r>
                      <a:endParaRPr lang="en-IN"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46984" marR="46984" marT="0" marB="0" anchor="ctr"/>
                </a:tc>
                <a:extLst>
                  <a:ext uri="{0D108BD9-81ED-4DB2-BD59-A6C34878D82A}">
                    <a16:rowId xmlns:a16="http://schemas.microsoft.com/office/drawing/2014/main" val="4288087466"/>
                  </a:ext>
                </a:extLst>
              </a:tr>
              <a:tr h="394105">
                <a:tc rowSpan="5">
                  <a:txBody>
                    <a:bodyPr/>
                    <a:lstStyle/>
                    <a:p>
                      <a:pPr algn="ctr">
                        <a:lnSpc>
                          <a:spcPct val="107000"/>
                        </a:lnSpc>
                        <a:spcAft>
                          <a:spcPts val="800"/>
                        </a:spcAft>
                        <a:buNone/>
                      </a:pPr>
                      <a:endParaRPr lang="en-IN" sz="1600" kern="100" dirty="0">
                        <a:effectLst/>
                      </a:endParaRPr>
                    </a:p>
                    <a:p>
                      <a:pPr algn="ctr">
                        <a:lnSpc>
                          <a:spcPct val="107000"/>
                        </a:lnSpc>
                        <a:spcAft>
                          <a:spcPts val="800"/>
                        </a:spcAft>
                        <a:buNone/>
                      </a:pPr>
                      <a:r>
                        <a:rPr lang="en-IN" sz="2000" kern="100" dirty="0">
                          <a:effectLst/>
                        </a:rPr>
                        <a:t>Hybrid Adders</a:t>
                      </a:r>
                      <a:endParaRPr lang="en-IN" sz="1600" kern="100" dirty="0">
                        <a:effectLst/>
                      </a:endParaRPr>
                    </a:p>
                    <a:p>
                      <a:pPr algn="ctr">
                        <a:lnSpc>
                          <a:spcPct val="107000"/>
                        </a:lnSpc>
                        <a:spcAft>
                          <a:spcPts val="800"/>
                        </a:spcAft>
                        <a:buNone/>
                      </a:pPr>
                      <a:r>
                        <a:rPr lang="en-IN" sz="2000" kern="100" dirty="0">
                          <a:effectLst/>
                        </a:rPr>
                        <a:t> </a:t>
                      </a:r>
                      <a:endParaRPr lang="en-IN" sz="1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6984" marR="46984" marT="0" marB="0" anchor="ctr"/>
                </a:tc>
                <a:tc>
                  <a:txBody>
                    <a:bodyPr/>
                    <a:lstStyle/>
                    <a:p>
                      <a:pPr algn="ctr">
                        <a:lnSpc>
                          <a:spcPct val="150000"/>
                        </a:lnSpc>
                        <a:buNone/>
                      </a:pPr>
                      <a:r>
                        <a:rPr lang="en-IN" sz="2000" kern="100" dirty="0">
                          <a:solidFill>
                            <a:schemeClr val="dk1"/>
                          </a:solidFill>
                          <a:effectLst/>
                          <a:latin typeface="+mn-lt"/>
                          <a:ea typeface="+mn-ea"/>
                          <a:cs typeface="+mn-cs"/>
                        </a:rPr>
                        <a:t>LING+BKA</a:t>
                      </a:r>
                    </a:p>
                  </a:txBody>
                  <a:tcPr marL="68580" marR="68580" marT="0" marB="0" anchor="ctr"/>
                </a:tc>
                <a:tc>
                  <a:txBody>
                    <a:bodyPr/>
                    <a:lstStyle/>
                    <a:p>
                      <a:pPr algn="ctr">
                        <a:lnSpc>
                          <a:spcPct val="150000"/>
                        </a:lnSpc>
                        <a:buNone/>
                      </a:pPr>
                      <a:r>
                        <a:rPr lang="en-IN" sz="2000" kern="100">
                          <a:solidFill>
                            <a:schemeClr val="dk1"/>
                          </a:solidFill>
                          <a:effectLst/>
                          <a:latin typeface="+mn-lt"/>
                          <a:ea typeface="+mn-ea"/>
                          <a:cs typeface="+mn-cs"/>
                        </a:rPr>
                        <a:t>14.878</a:t>
                      </a:r>
                    </a:p>
                  </a:txBody>
                  <a:tcPr marL="68580" marR="68580" marT="0" marB="0" anchor="ctr"/>
                </a:tc>
                <a:tc>
                  <a:txBody>
                    <a:bodyPr/>
                    <a:lstStyle/>
                    <a:p>
                      <a:pPr algn="ctr">
                        <a:lnSpc>
                          <a:spcPct val="150000"/>
                        </a:lnSpc>
                        <a:buNone/>
                      </a:pPr>
                      <a:r>
                        <a:rPr lang="en-IN" sz="2000" kern="100">
                          <a:solidFill>
                            <a:schemeClr val="dk1"/>
                          </a:solidFill>
                          <a:effectLst/>
                          <a:latin typeface="+mn-lt"/>
                          <a:ea typeface="+mn-ea"/>
                          <a:cs typeface="+mn-cs"/>
                        </a:rPr>
                        <a:t>22.121</a:t>
                      </a:r>
                    </a:p>
                  </a:txBody>
                  <a:tcPr marL="68580" marR="68580" marT="0" marB="0" anchor="ctr"/>
                </a:tc>
                <a:tc>
                  <a:txBody>
                    <a:bodyPr/>
                    <a:lstStyle/>
                    <a:p>
                      <a:pPr algn="ctr">
                        <a:lnSpc>
                          <a:spcPct val="150000"/>
                        </a:lnSpc>
                        <a:buNone/>
                      </a:pPr>
                      <a:r>
                        <a:rPr lang="en-IN" sz="2000" kern="100" dirty="0">
                          <a:solidFill>
                            <a:schemeClr val="dk1"/>
                          </a:solidFill>
                          <a:effectLst/>
                          <a:latin typeface="+mn-lt"/>
                          <a:ea typeface="+mn-ea"/>
                          <a:cs typeface="+mn-cs"/>
                        </a:rPr>
                        <a:t>329.116</a:t>
                      </a:r>
                    </a:p>
                  </a:txBody>
                  <a:tcPr marL="68580" marR="68580" marT="0" marB="0" anchor="ctr"/>
                </a:tc>
                <a:tc>
                  <a:txBody>
                    <a:bodyPr/>
                    <a:lstStyle/>
                    <a:p>
                      <a:pPr algn="ctr">
                        <a:lnSpc>
                          <a:spcPct val="150000"/>
                        </a:lnSpc>
                        <a:buNone/>
                      </a:pPr>
                      <a:r>
                        <a:rPr lang="en-IN" sz="2000" kern="100" dirty="0">
                          <a:solidFill>
                            <a:schemeClr val="dk1"/>
                          </a:solidFill>
                          <a:effectLst/>
                          <a:latin typeface="+mn-lt"/>
                          <a:ea typeface="+mn-ea"/>
                          <a:cs typeface="+mn-cs"/>
                        </a:rPr>
                        <a:t>26</a:t>
                      </a:r>
                    </a:p>
                  </a:txBody>
                  <a:tcPr marL="68580" marR="68580" marT="0" marB="0" anchor="ctr"/>
                </a:tc>
                <a:tc>
                  <a:txBody>
                    <a:bodyPr/>
                    <a:lstStyle/>
                    <a:p>
                      <a:pPr algn="ctr">
                        <a:lnSpc>
                          <a:spcPct val="150000"/>
                        </a:lnSpc>
                        <a:buNone/>
                      </a:pPr>
                      <a:r>
                        <a:rPr lang="en-IN" sz="2000" kern="100">
                          <a:solidFill>
                            <a:schemeClr val="dk1"/>
                          </a:solidFill>
                          <a:effectLst/>
                          <a:latin typeface="+mn-lt"/>
                          <a:ea typeface="+mn-ea"/>
                          <a:cs typeface="+mn-cs"/>
                        </a:rPr>
                        <a:t>72</a:t>
                      </a:r>
                    </a:p>
                  </a:txBody>
                  <a:tcPr marL="68580" marR="68580" marT="0" marB="0" anchor="ctr"/>
                </a:tc>
                <a:extLst>
                  <a:ext uri="{0D108BD9-81ED-4DB2-BD59-A6C34878D82A}">
                    <a16:rowId xmlns:a16="http://schemas.microsoft.com/office/drawing/2014/main" val="3726042170"/>
                  </a:ext>
                </a:extLst>
              </a:tr>
              <a:tr h="394105">
                <a:tc vMerge="1">
                  <a:txBody>
                    <a:bodyPr/>
                    <a:lstStyle/>
                    <a:p>
                      <a:endParaRPr lang="en-IN"/>
                    </a:p>
                  </a:txBody>
                  <a:tcPr/>
                </a:tc>
                <a:tc>
                  <a:txBody>
                    <a:bodyPr/>
                    <a:lstStyle/>
                    <a:p>
                      <a:pPr algn="ctr">
                        <a:lnSpc>
                          <a:spcPct val="150000"/>
                        </a:lnSpc>
                        <a:buNone/>
                      </a:pPr>
                      <a:r>
                        <a:rPr lang="en-IN" sz="2000" kern="100">
                          <a:solidFill>
                            <a:schemeClr val="dk1"/>
                          </a:solidFill>
                          <a:effectLst/>
                          <a:latin typeface="+mn-lt"/>
                          <a:ea typeface="+mn-ea"/>
                          <a:cs typeface="+mn-cs"/>
                        </a:rPr>
                        <a:t>LING+KSA</a:t>
                      </a:r>
                    </a:p>
                  </a:txBody>
                  <a:tcPr marL="68580" marR="68580" marT="0" marB="0" anchor="ctr"/>
                </a:tc>
                <a:tc>
                  <a:txBody>
                    <a:bodyPr/>
                    <a:lstStyle/>
                    <a:p>
                      <a:pPr algn="ctr">
                        <a:lnSpc>
                          <a:spcPct val="150000"/>
                        </a:lnSpc>
                        <a:buNone/>
                      </a:pPr>
                      <a:r>
                        <a:rPr lang="en-IN" sz="2000" kern="100">
                          <a:solidFill>
                            <a:schemeClr val="dk1"/>
                          </a:solidFill>
                          <a:effectLst/>
                          <a:latin typeface="+mn-lt"/>
                          <a:ea typeface="+mn-ea"/>
                          <a:cs typeface="+mn-cs"/>
                        </a:rPr>
                        <a:t>15.225</a:t>
                      </a:r>
                    </a:p>
                  </a:txBody>
                  <a:tcPr marL="68580" marR="68580" marT="0" marB="0" anchor="ctr"/>
                </a:tc>
                <a:tc>
                  <a:txBody>
                    <a:bodyPr/>
                    <a:lstStyle/>
                    <a:p>
                      <a:pPr algn="ctr">
                        <a:lnSpc>
                          <a:spcPct val="150000"/>
                        </a:lnSpc>
                        <a:buNone/>
                      </a:pPr>
                      <a:r>
                        <a:rPr lang="en-IN" sz="2000" kern="100">
                          <a:solidFill>
                            <a:schemeClr val="dk1"/>
                          </a:solidFill>
                          <a:effectLst/>
                          <a:latin typeface="+mn-lt"/>
                          <a:ea typeface="+mn-ea"/>
                          <a:cs typeface="+mn-cs"/>
                        </a:rPr>
                        <a:t>21.822</a:t>
                      </a:r>
                    </a:p>
                  </a:txBody>
                  <a:tcPr marL="68580" marR="68580" marT="0" marB="0" anchor="ctr"/>
                </a:tc>
                <a:tc>
                  <a:txBody>
                    <a:bodyPr/>
                    <a:lstStyle/>
                    <a:p>
                      <a:pPr algn="ctr">
                        <a:lnSpc>
                          <a:spcPct val="150000"/>
                        </a:lnSpc>
                        <a:buNone/>
                      </a:pPr>
                      <a:r>
                        <a:rPr lang="en-IN" sz="2000" kern="100" dirty="0">
                          <a:solidFill>
                            <a:schemeClr val="dk1"/>
                          </a:solidFill>
                          <a:effectLst/>
                          <a:latin typeface="+mn-lt"/>
                          <a:ea typeface="+mn-ea"/>
                          <a:cs typeface="+mn-cs"/>
                        </a:rPr>
                        <a:t>332.239</a:t>
                      </a:r>
                    </a:p>
                  </a:txBody>
                  <a:tcPr marL="68580" marR="68580" marT="0" marB="0" anchor="ctr"/>
                </a:tc>
                <a:tc>
                  <a:txBody>
                    <a:bodyPr/>
                    <a:lstStyle/>
                    <a:p>
                      <a:pPr algn="ctr">
                        <a:lnSpc>
                          <a:spcPct val="150000"/>
                        </a:lnSpc>
                        <a:buNone/>
                      </a:pPr>
                      <a:r>
                        <a:rPr lang="en-IN" sz="2000" kern="100">
                          <a:solidFill>
                            <a:schemeClr val="dk1"/>
                          </a:solidFill>
                          <a:effectLst/>
                          <a:latin typeface="+mn-lt"/>
                          <a:ea typeface="+mn-ea"/>
                          <a:cs typeface="+mn-cs"/>
                        </a:rPr>
                        <a:t>30</a:t>
                      </a:r>
                    </a:p>
                  </a:txBody>
                  <a:tcPr marL="68580" marR="68580" marT="0" marB="0" anchor="ctr"/>
                </a:tc>
                <a:tc>
                  <a:txBody>
                    <a:bodyPr/>
                    <a:lstStyle/>
                    <a:p>
                      <a:pPr algn="ctr">
                        <a:lnSpc>
                          <a:spcPct val="150000"/>
                        </a:lnSpc>
                        <a:buNone/>
                      </a:pPr>
                      <a:r>
                        <a:rPr lang="en-IN" sz="2000" kern="100" dirty="0">
                          <a:solidFill>
                            <a:schemeClr val="dk1"/>
                          </a:solidFill>
                          <a:effectLst/>
                          <a:latin typeface="+mn-lt"/>
                          <a:ea typeface="+mn-ea"/>
                          <a:cs typeface="+mn-cs"/>
                        </a:rPr>
                        <a:t>95</a:t>
                      </a:r>
                    </a:p>
                  </a:txBody>
                  <a:tcPr marL="68580" marR="68580" marT="0" marB="0" anchor="ctr"/>
                </a:tc>
                <a:extLst>
                  <a:ext uri="{0D108BD9-81ED-4DB2-BD59-A6C34878D82A}">
                    <a16:rowId xmlns:a16="http://schemas.microsoft.com/office/drawing/2014/main" val="383117807"/>
                  </a:ext>
                </a:extLst>
              </a:tr>
              <a:tr h="833627">
                <a:tc vMerge="1">
                  <a:txBody>
                    <a:bodyPr/>
                    <a:lstStyle/>
                    <a:p>
                      <a:endParaRPr lang="en-IN"/>
                    </a:p>
                  </a:txBody>
                  <a:tcPr/>
                </a:tc>
                <a:tc>
                  <a:txBody>
                    <a:bodyPr/>
                    <a:lstStyle/>
                    <a:p>
                      <a:pPr algn="ctr">
                        <a:lnSpc>
                          <a:spcPct val="150000"/>
                        </a:lnSpc>
                        <a:buNone/>
                      </a:pPr>
                      <a:r>
                        <a:rPr lang="en-IN" sz="2000" kern="100" dirty="0">
                          <a:solidFill>
                            <a:schemeClr val="dk1"/>
                          </a:solidFill>
                          <a:effectLst/>
                          <a:latin typeface="+mn-lt"/>
                          <a:ea typeface="+mn-ea"/>
                          <a:cs typeface="+mn-cs"/>
                        </a:rPr>
                        <a:t>BKA8+SKSA8+ BKA8+SKSA8</a:t>
                      </a:r>
                    </a:p>
                  </a:txBody>
                  <a:tcPr marL="68580" marR="68580" marT="0" marB="0" anchor="ctr"/>
                </a:tc>
                <a:tc>
                  <a:txBody>
                    <a:bodyPr/>
                    <a:lstStyle/>
                    <a:p>
                      <a:pPr algn="ctr">
                        <a:lnSpc>
                          <a:spcPct val="150000"/>
                        </a:lnSpc>
                        <a:buNone/>
                      </a:pPr>
                      <a:r>
                        <a:rPr lang="en-IN" sz="2000" kern="100" dirty="0">
                          <a:solidFill>
                            <a:schemeClr val="dk1"/>
                          </a:solidFill>
                          <a:effectLst/>
                          <a:latin typeface="+mn-lt"/>
                          <a:ea typeface="+mn-ea"/>
                          <a:cs typeface="+mn-cs"/>
                        </a:rPr>
                        <a:t>14.764</a:t>
                      </a:r>
                    </a:p>
                  </a:txBody>
                  <a:tcPr marL="68580" marR="68580" marT="0" marB="0" anchor="ctr"/>
                </a:tc>
                <a:tc>
                  <a:txBody>
                    <a:bodyPr/>
                    <a:lstStyle/>
                    <a:p>
                      <a:pPr algn="ctr">
                        <a:lnSpc>
                          <a:spcPct val="150000"/>
                        </a:lnSpc>
                        <a:buNone/>
                      </a:pPr>
                      <a:r>
                        <a:rPr lang="en-IN" sz="2000" kern="100">
                          <a:solidFill>
                            <a:schemeClr val="dk1"/>
                          </a:solidFill>
                          <a:effectLst/>
                          <a:latin typeface="+mn-lt"/>
                          <a:ea typeface="+mn-ea"/>
                          <a:cs typeface="+mn-cs"/>
                        </a:rPr>
                        <a:t>24.430</a:t>
                      </a:r>
                    </a:p>
                  </a:txBody>
                  <a:tcPr marL="68580" marR="68580" marT="0" marB="0" anchor="ctr"/>
                </a:tc>
                <a:tc>
                  <a:txBody>
                    <a:bodyPr/>
                    <a:lstStyle/>
                    <a:p>
                      <a:pPr algn="ctr">
                        <a:lnSpc>
                          <a:spcPct val="150000"/>
                        </a:lnSpc>
                        <a:buNone/>
                      </a:pPr>
                      <a:r>
                        <a:rPr lang="en-IN" sz="2000" kern="100" dirty="0">
                          <a:solidFill>
                            <a:schemeClr val="dk1"/>
                          </a:solidFill>
                          <a:effectLst/>
                          <a:latin typeface="+mn-lt"/>
                          <a:ea typeface="+mn-ea"/>
                          <a:cs typeface="+mn-cs"/>
                        </a:rPr>
                        <a:t>360.684</a:t>
                      </a:r>
                    </a:p>
                  </a:txBody>
                  <a:tcPr marL="68580" marR="68580" marT="0" marB="0" anchor="ctr"/>
                </a:tc>
                <a:tc>
                  <a:txBody>
                    <a:bodyPr/>
                    <a:lstStyle/>
                    <a:p>
                      <a:pPr algn="ctr">
                        <a:lnSpc>
                          <a:spcPct val="150000"/>
                        </a:lnSpc>
                        <a:buNone/>
                      </a:pPr>
                      <a:r>
                        <a:rPr lang="en-IN" sz="2000" kern="100" dirty="0">
                          <a:solidFill>
                            <a:schemeClr val="dk1"/>
                          </a:solidFill>
                          <a:effectLst/>
                          <a:latin typeface="+mn-lt"/>
                          <a:ea typeface="+mn-ea"/>
                          <a:cs typeface="+mn-cs"/>
                        </a:rPr>
                        <a:t>26</a:t>
                      </a:r>
                    </a:p>
                  </a:txBody>
                  <a:tcPr marL="68580" marR="68580" marT="0" marB="0" anchor="ctr"/>
                </a:tc>
                <a:tc>
                  <a:txBody>
                    <a:bodyPr/>
                    <a:lstStyle/>
                    <a:p>
                      <a:pPr algn="ctr">
                        <a:lnSpc>
                          <a:spcPct val="150000"/>
                        </a:lnSpc>
                        <a:buNone/>
                      </a:pPr>
                      <a:r>
                        <a:rPr lang="en-IN" sz="2000" kern="100" dirty="0">
                          <a:solidFill>
                            <a:schemeClr val="dk1"/>
                          </a:solidFill>
                          <a:effectLst/>
                          <a:latin typeface="+mn-lt"/>
                          <a:ea typeface="+mn-ea"/>
                          <a:cs typeface="+mn-cs"/>
                        </a:rPr>
                        <a:t>71</a:t>
                      </a:r>
                    </a:p>
                  </a:txBody>
                  <a:tcPr marL="68580" marR="68580" marT="0" marB="0" anchor="ctr"/>
                </a:tc>
                <a:extLst>
                  <a:ext uri="{0D108BD9-81ED-4DB2-BD59-A6C34878D82A}">
                    <a16:rowId xmlns:a16="http://schemas.microsoft.com/office/drawing/2014/main" val="1851275222"/>
                  </a:ext>
                </a:extLst>
              </a:tr>
              <a:tr h="833627">
                <a:tc vMerge="1">
                  <a:txBody>
                    <a:bodyPr/>
                    <a:lstStyle/>
                    <a:p>
                      <a:endParaRPr lang="en-IN"/>
                    </a:p>
                  </a:txBody>
                  <a:tcPr/>
                </a:tc>
                <a:tc>
                  <a:txBody>
                    <a:bodyPr/>
                    <a:lstStyle/>
                    <a:p>
                      <a:pPr algn="ctr">
                        <a:lnSpc>
                          <a:spcPct val="150000"/>
                        </a:lnSpc>
                        <a:buNone/>
                      </a:pPr>
                      <a:r>
                        <a:rPr lang="en-IN" sz="2000" kern="100" dirty="0">
                          <a:solidFill>
                            <a:schemeClr val="dk1"/>
                          </a:solidFill>
                          <a:effectLst/>
                          <a:latin typeface="+mn-lt"/>
                          <a:ea typeface="+mn-ea"/>
                          <a:cs typeface="+mn-cs"/>
                        </a:rPr>
                        <a:t>LING8+BKA8+ KSA8+SKSA8</a:t>
                      </a:r>
                    </a:p>
                  </a:txBody>
                  <a:tcPr marL="68580" marR="68580" marT="0" marB="0" anchor="ctr"/>
                </a:tc>
                <a:tc>
                  <a:txBody>
                    <a:bodyPr/>
                    <a:lstStyle/>
                    <a:p>
                      <a:pPr algn="ctr">
                        <a:lnSpc>
                          <a:spcPct val="150000"/>
                        </a:lnSpc>
                        <a:buNone/>
                      </a:pPr>
                      <a:r>
                        <a:rPr lang="en-IN" sz="2000" kern="100">
                          <a:solidFill>
                            <a:schemeClr val="dk1"/>
                          </a:solidFill>
                          <a:effectLst/>
                          <a:latin typeface="+mn-lt"/>
                          <a:ea typeface="+mn-ea"/>
                          <a:cs typeface="+mn-cs"/>
                        </a:rPr>
                        <a:t>14.791</a:t>
                      </a:r>
                    </a:p>
                  </a:txBody>
                  <a:tcPr marL="68580" marR="68580" marT="0" marB="0" anchor="ctr"/>
                </a:tc>
                <a:tc>
                  <a:txBody>
                    <a:bodyPr/>
                    <a:lstStyle/>
                    <a:p>
                      <a:pPr algn="ctr">
                        <a:lnSpc>
                          <a:spcPct val="150000"/>
                        </a:lnSpc>
                        <a:buNone/>
                      </a:pPr>
                      <a:r>
                        <a:rPr lang="en-IN" sz="2000" kern="100" dirty="0">
                          <a:solidFill>
                            <a:schemeClr val="dk1"/>
                          </a:solidFill>
                          <a:effectLst/>
                          <a:latin typeface="+mn-lt"/>
                          <a:ea typeface="+mn-ea"/>
                          <a:cs typeface="+mn-cs"/>
                        </a:rPr>
                        <a:t>22.412</a:t>
                      </a:r>
                    </a:p>
                  </a:txBody>
                  <a:tcPr marL="68580" marR="68580" marT="0" marB="0" anchor="ctr"/>
                </a:tc>
                <a:tc>
                  <a:txBody>
                    <a:bodyPr/>
                    <a:lstStyle/>
                    <a:p>
                      <a:pPr algn="ctr">
                        <a:lnSpc>
                          <a:spcPct val="150000"/>
                        </a:lnSpc>
                        <a:buNone/>
                      </a:pPr>
                      <a:r>
                        <a:rPr lang="en-IN" sz="2000" kern="100">
                          <a:solidFill>
                            <a:schemeClr val="dk1"/>
                          </a:solidFill>
                          <a:effectLst/>
                          <a:latin typeface="+mn-lt"/>
                          <a:ea typeface="+mn-ea"/>
                          <a:cs typeface="+mn-cs"/>
                        </a:rPr>
                        <a:t>331.495</a:t>
                      </a:r>
                    </a:p>
                  </a:txBody>
                  <a:tcPr marL="68580" marR="68580" marT="0" marB="0" anchor="ctr"/>
                </a:tc>
                <a:tc>
                  <a:txBody>
                    <a:bodyPr/>
                    <a:lstStyle/>
                    <a:p>
                      <a:pPr algn="ctr">
                        <a:lnSpc>
                          <a:spcPct val="150000"/>
                        </a:lnSpc>
                        <a:buNone/>
                      </a:pPr>
                      <a:r>
                        <a:rPr lang="en-IN" sz="2000" kern="100" dirty="0">
                          <a:solidFill>
                            <a:schemeClr val="dk1"/>
                          </a:solidFill>
                          <a:effectLst/>
                          <a:latin typeface="+mn-lt"/>
                          <a:ea typeface="+mn-ea"/>
                          <a:cs typeface="+mn-cs"/>
                        </a:rPr>
                        <a:t>21</a:t>
                      </a:r>
                    </a:p>
                  </a:txBody>
                  <a:tcPr marL="68580" marR="68580" marT="0" marB="0" anchor="ctr"/>
                </a:tc>
                <a:tc>
                  <a:txBody>
                    <a:bodyPr/>
                    <a:lstStyle/>
                    <a:p>
                      <a:pPr algn="ctr">
                        <a:lnSpc>
                          <a:spcPct val="150000"/>
                        </a:lnSpc>
                        <a:buNone/>
                      </a:pPr>
                      <a:r>
                        <a:rPr lang="en-IN" sz="2000" kern="100" dirty="0">
                          <a:solidFill>
                            <a:schemeClr val="dk1"/>
                          </a:solidFill>
                          <a:effectLst/>
                          <a:latin typeface="+mn-lt"/>
                          <a:ea typeface="+mn-ea"/>
                          <a:cs typeface="+mn-cs"/>
                        </a:rPr>
                        <a:t>70</a:t>
                      </a:r>
                    </a:p>
                  </a:txBody>
                  <a:tcPr marL="68580" marR="68580" marT="0" marB="0" anchor="ctr"/>
                </a:tc>
                <a:extLst>
                  <a:ext uri="{0D108BD9-81ED-4DB2-BD59-A6C34878D82A}">
                    <a16:rowId xmlns:a16="http://schemas.microsoft.com/office/drawing/2014/main" val="1172528923"/>
                  </a:ext>
                </a:extLst>
              </a:tr>
              <a:tr h="1712670">
                <a:tc vMerge="1">
                  <a:txBody>
                    <a:bodyPr/>
                    <a:lstStyle/>
                    <a:p>
                      <a:endParaRPr lang="en-IN"/>
                    </a:p>
                  </a:txBody>
                  <a:tcPr/>
                </a:tc>
                <a:tc>
                  <a:txBody>
                    <a:bodyPr/>
                    <a:lstStyle/>
                    <a:p>
                      <a:pPr algn="ctr">
                        <a:lnSpc>
                          <a:spcPct val="150000"/>
                        </a:lnSpc>
                        <a:buNone/>
                      </a:pPr>
                      <a:r>
                        <a:rPr lang="en-IN" sz="2000" b="1" kern="100">
                          <a:solidFill>
                            <a:schemeClr val="dk1"/>
                          </a:solidFill>
                          <a:effectLst/>
                          <a:latin typeface="+mn-lt"/>
                          <a:ea typeface="+mn-ea"/>
                          <a:cs typeface="+mn-cs"/>
                        </a:rPr>
                        <a:t>LING+SKSA</a:t>
                      </a:r>
                    </a:p>
                    <a:p>
                      <a:pPr algn="ctr">
                        <a:lnSpc>
                          <a:spcPct val="150000"/>
                        </a:lnSpc>
                        <a:buNone/>
                      </a:pPr>
                      <a:r>
                        <a:rPr lang="en-IN" sz="2000" b="1" kern="100">
                          <a:solidFill>
                            <a:schemeClr val="dk1"/>
                          </a:solidFill>
                          <a:effectLst/>
                          <a:latin typeface="+mn-lt"/>
                          <a:ea typeface="+mn-ea"/>
                          <a:cs typeface="+mn-cs"/>
                        </a:rPr>
                        <a:t>(Proposed 32-Bit Hybrid Adder)</a:t>
                      </a:r>
                    </a:p>
                    <a:p>
                      <a:pPr algn="ctr">
                        <a:lnSpc>
                          <a:spcPct val="150000"/>
                        </a:lnSpc>
                        <a:buNone/>
                      </a:pPr>
                      <a:r>
                        <a:rPr lang="en-IN" sz="2000" b="1" kern="100">
                          <a:solidFill>
                            <a:schemeClr val="dk1"/>
                          </a:solidFill>
                          <a:effectLst/>
                          <a:latin typeface="+mn-lt"/>
                          <a:ea typeface="+mn-ea"/>
                          <a:cs typeface="+mn-cs"/>
                        </a:rPr>
                        <a:t> </a:t>
                      </a:r>
                    </a:p>
                  </a:txBody>
                  <a:tcPr marL="68580" marR="68580" marT="0" marB="0" anchor="ctr"/>
                </a:tc>
                <a:tc>
                  <a:txBody>
                    <a:bodyPr/>
                    <a:lstStyle/>
                    <a:p>
                      <a:pPr algn="ctr">
                        <a:lnSpc>
                          <a:spcPct val="150000"/>
                        </a:lnSpc>
                        <a:buNone/>
                      </a:pPr>
                      <a:r>
                        <a:rPr lang="en-IN" sz="2000" b="1" kern="100">
                          <a:solidFill>
                            <a:schemeClr val="dk1"/>
                          </a:solidFill>
                          <a:effectLst/>
                          <a:latin typeface="+mn-lt"/>
                          <a:ea typeface="+mn-ea"/>
                          <a:cs typeface="+mn-cs"/>
                        </a:rPr>
                        <a:t>15.095</a:t>
                      </a:r>
                    </a:p>
                  </a:txBody>
                  <a:tcPr marL="68580" marR="68580" marT="0" marB="0" anchor="ctr"/>
                </a:tc>
                <a:tc>
                  <a:txBody>
                    <a:bodyPr/>
                    <a:lstStyle/>
                    <a:p>
                      <a:pPr algn="ctr">
                        <a:lnSpc>
                          <a:spcPct val="150000"/>
                        </a:lnSpc>
                        <a:buNone/>
                      </a:pPr>
                      <a:r>
                        <a:rPr lang="en-IN" sz="2000" b="1" kern="100" dirty="0">
                          <a:solidFill>
                            <a:schemeClr val="dk1"/>
                          </a:solidFill>
                          <a:effectLst/>
                          <a:latin typeface="+mn-lt"/>
                          <a:ea typeface="+mn-ea"/>
                          <a:cs typeface="+mn-cs"/>
                        </a:rPr>
                        <a:t>20.807</a:t>
                      </a:r>
                    </a:p>
                  </a:txBody>
                  <a:tcPr marL="68580" marR="68580" marT="0" marB="0" anchor="ctr"/>
                </a:tc>
                <a:tc>
                  <a:txBody>
                    <a:bodyPr/>
                    <a:lstStyle/>
                    <a:p>
                      <a:pPr algn="ctr">
                        <a:lnSpc>
                          <a:spcPct val="150000"/>
                        </a:lnSpc>
                        <a:buNone/>
                      </a:pPr>
                      <a:r>
                        <a:rPr lang="en-IN" sz="2000" b="1" kern="100" dirty="0">
                          <a:solidFill>
                            <a:schemeClr val="dk1"/>
                          </a:solidFill>
                          <a:effectLst/>
                          <a:latin typeface="+mn-lt"/>
                          <a:ea typeface="+mn-ea"/>
                          <a:cs typeface="+mn-cs"/>
                        </a:rPr>
                        <a:t>314.081</a:t>
                      </a:r>
                    </a:p>
                  </a:txBody>
                  <a:tcPr marL="68580" marR="68580" marT="0" marB="0" anchor="ctr"/>
                </a:tc>
                <a:tc>
                  <a:txBody>
                    <a:bodyPr/>
                    <a:lstStyle/>
                    <a:p>
                      <a:pPr algn="ctr">
                        <a:lnSpc>
                          <a:spcPct val="150000"/>
                        </a:lnSpc>
                        <a:buNone/>
                      </a:pPr>
                      <a:r>
                        <a:rPr lang="en-IN" sz="2000" b="1" kern="100" dirty="0">
                          <a:solidFill>
                            <a:schemeClr val="dk1"/>
                          </a:solidFill>
                          <a:effectLst/>
                          <a:latin typeface="+mn-lt"/>
                          <a:ea typeface="+mn-ea"/>
                          <a:cs typeface="+mn-cs"/>
                        </a:rPr>
                        <a:t>31</a:t>
                      </a:r>
                    </a:p>
                  </a:txBody>
                  <a:tcPr marL="68580" marR="68580" marT="0" marB="0" anchor="ctr"/>
                </a:tc>
                <a:tc>
                  <a:txBody>
                    <a:bodyPr/>
                    <a:lstStyle/>
                    <a:p>
                      <a:pPr algn="ctr">
                        <a:lnSpc>
                          <a:spcPct val="150000"/>
                        </a:lnSpc>
                        <a:buNone/>
                      </a:pPr>
                      <a:r>
                        <a:rPr lang="en-IN" sz="2000" b="1" kern="100" dirty="0">
                          <a:solidFill>
                            <a:schemeClr val="dk1"/>
                          </a:solidFill>
                          <a:effectLst/>
                          <a:latin typeface="+mn-lt"/>
                          <a:ea typeface="+mn-ea"/>
                          <a:cs typeface="+mn-cs"/>
                        </a:rPr>
                        <a:t>80</a:t>
                      </a:r>
                    </a:p>
                  </a:txBody>
                  <a:tcPr marL="68580" marR="68580" marT="0" marB="0" anchor="ctr"/>
                </a:tc>
                <a:extLst>
                  <a:ext uri="{0D108BD9-81ED-4DB2-BD59-A6C34878D82A}">
                    <a16:rowId xmlns:a16="http://schemas.microsoft.com/office/drawing/2014/main" val="3576020212"/>
                  </a:ext>
                </a:extLst>
              </a:tr>
            </a:tbl>
          </a:graphicData>
        </a:graphic>
      </p:graphicFrame>
    </p:spTree>
    <p:extLst>
      <p:ext uri="{BB962C8B-B14F-4D97-AF65-F5344CB8AC3E}">
        <p14:creationId xmlns:p14="http://schemas.microsoft.com/office/powerpoint/2010/main" val="12963932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FE3FC0-8B3B-E86C-5CF9-95A77D1E52D6}"/>
            </a:ext>
          </a:extLst>
        </p:cNvPr>
        <p:cNvGrpSpPr/>
        <p:nvPr/>
      </p:nvGrpSpPr>
      <p:grpSpPr>
        <a:xfrm>
          <a:off x="0" y="0"/>
          <a:ext cx="0" cy="0"/>
          <a:chOff x="0" y="0"/>
          <a:chExt cx="0" cy="0"/>
        </a:xfrm>
      </p:grpSpPr>
      <p:pic>
        <p:nvPicPr>
          <p:cNvPr id="4" name="Image 0" descr="preencoded.png">
            <a:extLst>
              <a:ext uri="{FF2B5EF4-FFF2-40B4-BE49-F238E27FC236}">
                <a16:creationId xmlns:a16="http://schemas.microsoft.com/office/drawing/2014/main" id="{B4B29BBA-961B-7CAE-5818-E4FD57532F8F}"/>
              </a:ext>
            </a:extLst>
          </p:cNvPr>
          <p:cNvPicPr>
            <a:picLocks noChangeAspect="1"/>
          </p:cNvPicPr>
          <p:nvPr/>
        </p:nvPicPr>
        <p:blipFill>
          <a:blip r:embed="rId2"/>
          <a:stretch>
            <a:fillRect/>
          </a:stretch>
        </p:blipFill>
        <p:spPr>
          <a:xfrm>
            <a:off x="0" y="0"/>
            <a:ext cx="14630400" cy="8229600"/>
          </a:xfrm>
          <a:prstGeom prst="rect">
            <a:avLst/>
          </a:prstGeom>
        </p:spPr>
      </p:pic>
      <p:pic>
        <p:nvPicPr>
          <p:cNvPr id="6" name="Picture 5">
            <a:extLst>
              <a:ext uri="{FF2B5EF4-FFF2-40B4-BE49-F238E27FC236}">
                <a16:creationId xmlns:a16="http://schemas.microsoft.com/office/drawing/2014/main" id="{0FF3C471-C423-421B-538D-E39535C83B93}"/>
              </a:ext>
            </a:extLst>
          </p:cNvPr>
          <p:cNvPicPr>
            <a:picLocks noChangeAspect="1"/>
          </p:cNvPicPr>
          <p:nvPr/>
        </p:nvPicPr>
        <p:blipFill>
          <a:blip r:embed="rId3"/>
          <a:stretch>
            <a:fillRect/>
          </a:stretch>
        </p:blipFill>
        <p:spPr>
          <a:xfrm>
            <a:off x="1" y="0"/>
            <a:ext cx="14630399" cy="8229599"/>
          </a:xfrm>
          <a:prstGeom prst="rect">
            <a:avLst/>
          </a:prstGeom>
        </p:spPr>
      </p:pic>
      <p:sp>
        <p:nvSpPr>
          <p:cNvPr id="13" name="TextBox 12">
            <a:extLst>
              <a:ext uri="{FF2B5EF4-FFF2-40B4-BE49-F238E27FC236}">
                <a16:creationId xmlns:a16="http://schemas.microsoft.com/office/drawing/2014/main" id="{C7804CD4-7C94-8980-FDFC-599601DFF2E1}"/>
              </a:ext>
            </a:extLst>
          </p:cNvPr>
          <p:cNvSpPr txBox="1"/>
          <p:nvPr/>
        </p:nvSpPr>
        <p:spPr>
          <a:xfrm>
            <a:off x="371975" y="5957265"/>
            <a:ext cx="6248282" cy="1704569"/>
          </a:xfrm>
          <a:prstGeom prst="rect">
            <a:avLst/>
          </a:prstGeom>
          <a:noFill/>
        </p:spPr>
        <p:txBody>
          <a:bodyPr wrap="square" rtlCol="0">
            <a:spAutoFit/>
          </a:bodyPr>
          <a:lstStyle/>
          <a:p>
            <a:pPr marL="342900" lvl="0" indent="-342900" algn="just">
              <a:lnSpc>
                <a:spcPct val="150000"/>
              </a:lnSpc>
              <a:buSzPts val="1000"/>
              <a:buFont typeface="Symbol" panose="05050102010706020507" pitchFamily="18" charset="2"/>
              <a:buChar char=""/>
              <a:tabLst>
                <a:tab pos="457200" algn="l"/>
              </a:tabLst>
            </a:pPr>
            <a:r>
              <a:rPr lang="en-IN" b="1" dirty="0">
                <a:solidFill>
                  <a:schemeClr val="bg1"/>
                </a:solidFill>
                <a:effectLst/>
                <a:latin typeface="Times New Roman" panose="02020603050405020304" pitchFamily="18" charset="0"/>
                <a:ea typeface="Times New Roman" panose="02020603050405020304" pitchFamily="18" charset="0"/>
              </a:rPr>
              <a:t>32-bit Hybrid Adder vs. Ling Adder</a:t>
            </a:r>
            <a:endParaRPr lang="en-IN" dirty="0">
              <a:solidFill>
                <a:schemeClr val="bg1"/>
              </a:solidFill>
              <a:effectLst/>
              <a:latin typeface="Times New Roman" panose="02020603050405020304" pitchFamily="18" charset="0"/>
              <a:ea typeface="Times New Roman" panose="02020603050405020304" pitchFamily="18" charset="0"/>
            </a:endParaRPr>
          </a:p>
          <a:p>
            <a:pPr marL="742950" lvl="1" indent="-285750" algn="just">
              <a:lnSpc>
                <a:spcPct val="150000"/>
              </a:lnSpc>
              <a:buSzPts val="1000"/>
              <a:buFont typeface="Courier New" panose="02070309020205020404" pitchFamily="49" charset="0"/>
              <a:buChar char="o"/>
              <a:tabLst>
                <a:tab pos="914400" algn="l"/>
              </a:tabLst>
            </a:pPr>
            <a:r>
              <a:rPr lang="en-IN"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Power Reduction: 33.63%</a:t>
            </a:r>
          </a:p>
          <a:p>
            <a:pPr marL="742950" lvl="1" indent="-285750" algn="just">
              <a:lnSpc>
                <a:spcPct val="150000"/>
              </a:lnSpc>
              <a:buSzPts val="1000"/>
              <a:buFont typeface="Courier New" panose="02070309020205020404" pitchFamily="49" charset="0"/>
              <a:buChar char="o"/>
              <a:tabLst>
                <a:tab pos="914400" algn="l"/>
              </a:tabLst>
            </a:pPr>
            <a:r>
              <a:rPr lang="en-IN"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Delay Reduction: 18.60%</a:t>
            </a:r>
          </a:p>
          <a:p>
            <a:pPr marL="742950" lvl="1" indent="-285750" algn="just">
              <a:lnSpc>
                <a:spcPct val="150000"/>
              </a:lnSpc>
              <a:buSzPts val="1000"/>
              <a:buFont typeface="Courier New" panose="02070309020205020404" pitchFamily="49" charset="0"/>
              <a:buChar char="o"/>
              <a:tabLst>
                <a:tab pos="914400" algn="l"/>
              </a:tabLst>
            </a:pPr>
            <a:r>
              <a:rPr lang="en-IN"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PDP Improvement: 45.64%</a:t>
            </a:r>
          </a:p>
        </p:txBody>
      </p:sp>
      <p:sp>
        <p:nvSpPr>
          <p:cNvPr id="18" name="TextBox 17">
            <a:extLst>
              <a:ext uri="{FF2B5EF4-FFF2-40B4-BE49-F238E27FC236}">
                <a16:creationId xmlns:a16="http://schemas.microsoft.com/office/drawing/2014/main" id="{F4CA7623-E27F-06A9-0797-DDB5D41968C4}"/>
              </a:ext>
            </a:extLst>
          </p:cNvPr>
          <p:cNvSpPr txBox="1"/>
          <p:nvPr/>
        </p:nvSpPr>
        <p:spPr>
          <a:xfrm>
            <a:off x="3889248" y="130851"/>
            <a:ext cx="8375904" cy="523220"/>
          </a:xfrm>
          <a:prstGeom prst="rect">
            <a:avLst/>
          </a:prstGeom>
          <a:noFill/>
        </p:spPr>
        <p:txBody>
          <a:bodyPr wrap="square" rtlCol="0">
            <a:spAutoFit/>
          </a:bodyPr>
          <a:lstStyle/>
          <a:p>
            <a:pPr algn="ctr"/>
            <a:r>
              <a:rPr lang="en-IN" sz="2800" dirty="0">
                <a:solidFill>
                  <a:schemeClr val="bg1"/>
                </a:solidFill>
              </a:rPr>
              <a:t>Bar graph of 32-bit Adders Results</a:t>
            </a:r>
          </a:p>
        </p:txBody>
      </p:sp>
      <p:sp>
        <p:nvSpPr>
          <p:cNvPr id="2" name="TextBox 1">
            <a:extLst>
              <a:ext uri="{FF2B5EF4-FFF2-40B4-BE49-F238E27FC236}">
                <a16:creationId xmlns:a16="http://schemas.microsoft.com/office/drawing/2014/main" id="{D0350635-FE6C-ABDE-952E-AA8C25AFDE03}"/>
              </a:ext>
            </a:extLst>
          </p:cNvPr>
          <p:cNvSpPr txBox="1"/>
          <p:nvPr/>
        </p:nvSpPr>
        <p:spPr>
          <a:xfrm>
            <a:off x="7546848" y="5957265"/>
            <a:ext cx="6528697" cy="1704569"/>
          </a:xfrm>
          <a:prstGeom prst="rect">
            <a:avLst/>
          </a:prstGeom>
          <a:noFill/>
        </p:spPr>
        <p:txBody>
          <a:bodyPr wrap="square" rtlCol="0">
            <a:spAutoFit/>
          </a:bodyPr>
          <a:lstStyle/>
          <a:p>
            <a:pPr marL="342900" lvl="0" indent="-342900" algn="just">
              <a:lnSpc>
                <a:spcPct val="150000"/>
              </a:lnSpc>
              <a:buSzPts val="1000"/>
              <a:buFont typeface="Symbol" panose="05050102010706020507" pitchFamily="18" charset="2"/>
              <a:buChar char=""/>
              <a:tabLst>
                <a:tab pos="457200" algn="l"/>
              </a:tabLst>
            </a:pPr>
            <a:r>
              <a:rPr lang="en-IN" b="1" dirty="0">
                <a:solidFill>
                  <a:schemeClr val="bg1"/>
                </a:solidFill>
                <a:effectLst/>
                <a:latin typeface="Times New Roman" panose="02020603050405020304" pitchFamily="18" charset="0"/>
                <a:ea typeface="Times New Roman" panose="02020603050405020304" pitchFamily="18" charset="0"/>
              </a:rPr>
              <a:t>32-bit Hybrid Adder vs. Sparse Kogge–Stone Adder (SKSA)</a:t>
            </a:r>
            <a:endParaRPr lang="en-IN" dirty="0">
              <a:solidFill>
                <a:schemeClr val="bg1"/>
              </a:solidFill>
              <a:effectLst/>
              <a:latin typeface="Times New Roman" panose="02020603050405020304" pitchFamily="18" charset="0"/>
              <a:ea typeface="Times New Roman" panose="02020603050405020304" pitchFamily="18" charset="0"/>
            </a:endParaRPr>
          </a:p>
          <a:p>
            <a:pPr marL="742950" lvl="1" indent="-285750" algn="just">
              <a:lnSpc>
                <a:spcPct val="150000"/>
              </a:lnSpc>
              <a:buSzPts val="1000"/>
              <a:buFont typeface="Courier New" panose="02070309020205020404" pitchFamily="49" charset="0"/>
              <a:buChar char="o"/>
              <a:tabLst>
                <a:tab pos="914400" algn="l"/>
              </a:tabLst>
            </a:pPr>
            <a:r>
              <a:rPr lang="en-IN"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Power Reduction: 33.63%</a:t>
            </a:r>
          </a:p>
          <a:p>
            <a:pPr marL="742950" lvl="1" indent="-285750" algn="just">
              <a:lnSpc>
                <a:spcPct val="150000"/>
              </a:lnSpc>
              <a:buSzPts val="1000"/>
              <a:buFont typeface="Courier New" panose="02070309020205020404" pitchFamily="49" charset="0"/>
              <a:buChar char="o"/>
              <a:tabLst>
                <a:tab pos="914400" algn="l"/>
              </a:tabLst>
            </a:pPr>
            <a:r>
              <a:rPr lang="en-IN"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Delay Reduction: 15.36%</a:t>
            </a:r>
          </a:p>
          <a:p>
            <a:pPr marL="742950" lvl="1" indent="-285750" algn="just">
              <a:lnSpc>
                <a:spcPct val="150000"/>
              </a:lnSpc>
              <a:buSzPts val="1000"/>
              <a:buFont typeface="Courier New" panose="02070309020205020404" pitchFamily="49" charset="0"/>
              <a:buChar char="o"/>
              <a:tabLst>
                <a:tab pos="914400" algn="l"/>
              </a:tabLst>
            </a:pPr>
            <a:r>
              <a:rPr lang="en-IN"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PDP Improvement: 43.82%</a:t>
            </a:r>
            <a:endParaRPr lang="en-IN" sz="12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393F7543-29FF-8449-F6AE-9DC3AFAEA302}"/>
              </a:ext>
            </a:extLst>
          </p:cNvPr>
          <p:cNvSpPr txBox="1"/>
          <p:nvPr/>
        </p:nvSpPr>
        <p:spPr>
          <a:xfrm>
            <a:off x="3852672" y="5306997"/>
            <a:ext cx="5876544" cy="461665"/>
          </a:xfrm>
          <a:prstGeom prst="rect">
            <a:avLst/>
          </a:prstGeom>
          <a:noFill/>
        </p:spPr>
        <p:txBody>
          <a:bodyPr wrap="square" rtlCol="0">
            <a:spAutoFit/>
          </a:bodyPr>
          <a:lstStyle/>
          <a:p>
            <a:pPr algn="ctr"/>
            <a:r>
              <a:rPr lang="en-IN" sz="2400" dirty="0">
                <a:solidFill>
                  <a:schemeClr val="bg1"/>
                </a:solidFill>
              </a:rPr>
              <a:t>Performance Improvement</a:t>
            </a:r>
            <a:endParaRPr lang="en-IN" sz="1800" dirty="0">
              <a:solidFill>
                <a:schemeClr val="bg1"/>
              </a:solidFill>
            </a:endParaRPr>
          </a:p>
        </p:txBody>
      </p:sp>
      <p:pic>
        <p:nvPicPr>
          <p:cNvPr id="10" name="Picture 9">
            <a:extLst>
              <a:ext uri="{FF2B5EF4-FFF2-40B4-BE49-F238E27FC236}">
                <a16:creationId xmlns:a16="http://schemas.microsoft.com/office/drawing/2014/main" id="{E6353DBF-97B4-E894-1A30-419ACB76D3B8}"/>
              </a:ext>
            </a:extLst>
          </p:cNvPr>
          <p:cNvPicPr>
            <a:picLocks noChangeAspect="1"/>
          </p:cNvPicPr>
          <p:nvPr/>
        </p:nvPicPr>
        <p:blipFill>
          <a:blip r:embed="rId4"/>
          <a:stretch>
            <a:fillRect/>
          </a:stretch>
        </p:blipFill>
        <p:spPr>
          <a:xfrm>
            <a:off x="902208" y="1035375"/>
            <a:ext cx="11862816" cy="3709285"/>
          </a:xfrm>
          <a:prstGeom prst="rect">
            <a:avLst/>
          </a:prstGeom>
        </p:spPr>
      </p:pic>
    </p:spTree>
    <p:extLst>
      <p:ext uri="{BB962C8B-B14F-4D97-AF65-F5344CB8AC3E}">
        <p14:creationId xmlns:p14="http://schemas.microsoft.com/office/powerpoint/2010/main" val="23751974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95C9F9-F573-3B82-3B68-346D4ED83D00}"/>
            </a:ext>
          </a:extLst>
        </p:cNvPr>
        <p:cNvGrpSpPr/>
        <p:nvPr/>
      </p:nvGrpSpPr>
      <p:grpSpPr>
        <a:xfrm>
          <a:off x="0" y="0"/>
          <a:ext cx="0" cy="0"/>
          <a:chOff x="0" y="0"/>
          <a:chExt cx="0" cy="0"/>
        </a:xfrm>
      </p:grpSpPr>
      <p:pic>
        <p:nvPicPr>
          <p:cNvPr id="15" name="Image 0" descr="preencoded.png">
            <a:extLst>
              <a:ext uri="{FF2B5EF4-FFF2-40B4-BE49-F238E27FC236}">
                <a16:creationId xmlns:a16="http://schemas.microsoft.com/office/drawing/2014/main" id="{2BD3A2E6-63B9-308F-52BC-E5117A06CA2E}"/>
              </a:ext>
            </a:extLst>
          </p:cNvPr>
          <p:cNvPicPr>
            <a:picLocks noChangeAspect="1"/>
          </p:cNvPicPr>
          <p:nvPr/>
        </p:nvPicPr>
        <p:blipFill>
          <a:blip r:embed="rId2"/>
          <a:stretch>
            <a:fillRect/>
          </a:stretch>
        </p:blipFill>
        <p:spPr>
          <a:xfrm>
            <a:off x="0" y="0"/>
            <a:ext cx="14630400" cy="8229600"/>
          </a:xfrm>
          <a:prstGeom prst="rect">
            <a:avLst/>
          </a:prstGeom>
        </p:spPr>
      </p:pic>
      <p:pic>
        <p:nvPicPr>
          <p:cNvPr id="3" name="Picture 2">
            <a:extLst>
              <a:ext uri="{FF2B5EF4-FFF2-40B4-BE49-F238E27FC236}">
                <a16:creationId xmlns:a16="http://schemas.microsoft.com/office/drawing/2014/main" id="{33E14BD9-0B12-7A4D-C2D2-86EF71C6AA76}"/>
              </a:ext>
            </a:extLst>
          </p:cNvPr>
          <p:cNvPicPr>
            <a:picLocks noChangeAspect="1"/>
          </p:cNvPicPr>
          <p:nvPr/>
        </p:nvPicPr>
        <p:blipFill>
          <a:blip r:embed="rId3"/>
          <a:stretch>
            <a:fillRect/>
          </a:stretch>
        </p:blipFill>
        <p:spPr>
          <a:xfrm>
            <a:off x="0" y="0"/>
            <a:ext cx="14630400" cy="8229600"/>
          </a:xfrm>
          <a:prstGeom prst="rect">
            <a:avLst/>
          </a:prstGeom>
        </p:spPr>
      </p:pic>
      <p:sp>
        <p:nvSpPr>
          <p:cNvPr id="2" name="TextBox 1">
            <a:extLst>
              <a:ext uri="{FF2B5EF4-FFF2-40B4-BE49-F238E27FC236}">
                <a16:creationId xmlns:a16="http://schemas.microsoft.com/office/drawing/2014/main" id="{F858CFE4-D214-8EA0-7E0D-AAEE8295A4E5}"/>
              </a:ext>
            </a:extLst>
          </p:cNvPr>
          <p:cNvSpPr txBox="1"/>
          <p:nvPr/>
        </p:nvSpPr>
        <p:spPr>
          <a:xfrm>
            <a:off x="412595" y="202284"/>
            <a:ext cx="13492975" cy="646331"/>
          </a:xfrm>
          <a:prstGeom prst="rect">
            <a:avLst/>
          </a:prstGeom>
          <a:noFill/>
        </p:spPr>
        <p:txBody>
          <a:bodyPr wrap="square" rtlCol="0">
            <a:spAutoFit/>
          </a:bodyPr>
          <a:lstStyle/>
          <a:p>
            <a:pPr algn="ctr"/>
            <a:r>
              <a:rPr lang="en-IN" sz="3600" dirty="0">
                <a:solidFill>
                  <a:schemeClr val="bg1"/>
                </a:solidFill>
              </a:rPr>
              <a:t>PROPOSED 32-Bit HYBRID ADDER ARCHITECTURE</a:t>
            </a:r>
          </a:p>
        </p:txBody>
      </p:sp>
      <p:sp>
        <p:nvSpPr>
          <p:cNvPr id="4" name="TextBox 3">
            <a:extLst>
              <a:ext uri="{FF2B5EF4-FFF2-40B4-BE49-F238E27FC236}">
                <a16:creationId xmlns:a16="http://schemas.microsoft.com/office/drawing/2014/main" id="{C1703219-8B3A-C477-4080-EC574992C78C}"/>
              </a:ext>
            </a:extLst>
          </p:cNvPr>
          <p:cNvSpPr txBox="1"/>
          <p:nvPr/>
        </p:nvSpPr>
        <p:spPr>
          <a:xfrm>
            <a:off x="4588974" y="7200077"/>
            <a:ext cx="5736126" cy="830997"/>
          </a:xfrm>
          <a:prstGeom prst="rect">
            <a:avLst/>
          </a:prstGeom>
          <a:noFill/>
        </p:spPr>
        <p:txBody>
          <a:bodyPr wrap="square" rtlCol="0">
            <a:spAutoFit/>
          </a:bodyPr>
          <a:lstStyle/>
          <a:p>
            <a:pPr algn="ctr"/>
            <a:r>
              <a:rPr lang="en-IN" sz="2400" dirty="0">
                <a:solidFill>
                  <a:schemeClr val="bg1"/>
                </a:solidFill>
              </a:rPr>
              <a:t>LING(16)  + SPARSE KOGGLE STONE(16)</a:t>
            </a:r>
          </a:p>
          <a:p>
            <a:pPr algn="ctr"/>
            <a:endParaRPr lang="en-IN" sz="2400" dirty="0">
              <a:solidFill>
                <a:schemeClr val="bg1"/>
              </a:solidFill>
            </a:endParaRPr>
          </a:p>
        </p:txBody>
      </p:sp>
      <p:pic>
        <p:nvPicPr>
          <p:cNvPr id="7" name="Picture 6">
            <a:extLst>
              <a:ext uri="{FF2B5EF4-FFF2-40B4-BE49-F238E27FC236}">
                <a16:creationId xmlns:a16="http://schemas.microsoft.com/office/drawing/2014/main" id="{23C5522C-6C24-192E-3190-8CC310624CAB}"/>
              </a:ext>
            </a:extLst>
          </p:cNvPr>
          <p:cNvPicPr>
            <a:picLocks noChangeAspect="1"/>
          </p:cNvPicPr>
          <p:nvPr/>
        </p:nvPicPr>
        <p:blipFill>
          <a:blip r:embed="rId4"/>
          <a:srcRect/>
          <a:stretch/>
        </p:blipFill>
        <p:spPr>
          <a:xfrm>
            <a:off x="1959194" y="1333467"/>
            <a:ext cx="10399775" cy="5562666"/>
          </a:xfrm>
          <a:prstGeom prst="rect">
            <a:avLst/>
          </a:prstGeom>
        </p:spPr>
      </p:pic>
    </p:spTree>
    <p:extLst>
      <p:ext uri="{BB962C8B-B14F-4D97-AF65-F5344CB8AC3E}">
        <p14:creationId xmlns:p14="http://schemas.microsoft.com/office/powerpoint/2010/main" val="180194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5C1D59-898D-3ECD-F8BF-1AB111479577}"/>
            </a:ext>
          </a:extLst>
        </p:cNvPr>
        <p:cNvGrpSpPr/>
        <p:nvPr/>
      </p:nvGrpSpPr>
      <p:grpSpPr>
        <a:xfrm>
          <a:off x="0" y="0"/>
          <a:ext cx="0" cy="0"/>
          <a:chOff x="0" y="0"/>
          <a:chExt cx="0" cy="0"/>
        </a:xfrm>
      </p:grpSpPr>
      <p:pic>
        <p:nvPicPr>
          <p:cNvPr id="15" name="Image 0" descr="preencoded.png">
            <a:extLst>
              <a:ext uri="{FF2B5EF4-FFF2-40B4-BE49-F238E27FC236}">
                <a16:creationId xmlns:a16="http://schemas.microsoft.com/office/drawing/2014/main" id="{6FDE901D-CE7B-4435-B565-3DBE4AE0440B}"/>
              </a:ext>
            </a:extLst>
          </p:cNvPr>
          <p:cNvPicPr>
            <a:picLocks noChangeAspect="1"/>
          </p:cNvPicPr>
          <p:nvPr/>
        </p:nvPicPr>
        <p:blipFill>
          <a:blip r:embed="rId2"/>
          <a:stretch>
            <a:fillRect/>
          </a:stretch>
        </p:blipFill>
        <p:spPr>
          <a:xfrm>
            <a:off x="0" y="0"/>
            <a:ext cx="14630400" cy="8229600"/>
          </a:xfrm>
          <a:prstGeom prst="rect">
            <a:avLst/>
          </a:prstGeom>
        </p:spPr>
      </p:pic>
      <p:pic>
        <p:nvPicPr>
          <p:cNvPr id="3" name="Picture 2">
            <a:extLst>
              <a:ext uri="{FF2B5EF4-FFF2-40B4-BE49-F238E27FC236}">
                <a16:creationId xmlns:a16="http://schemas.microsoft.com/office/drawing/2014/main" id="{1CEBB19F-30CA-25ED-0F48-6BF755E40CF7}"/>
              </a:ext>
            </a:extLst>
          </p:cNvPr>
          <p:cNvPicPr>
            <a:picLocks noChangeAspect="1"/>
          </p:cNvPicPr>
          <p:nvPr/>
        </p:nvPicPr>
        <p:blipFill>
          <a:blip r:embed="rId3"/>
          <a:stretch>
            <a:fillRect/>
          </a:stretch>
        </p:blipFill>
        <p:spPr>
          <a:xfrm>
            <a:off x="0" y="0"/>
            <a:ext cx="14630400" cy="8229600"/>
          </a:xfrm>
          <a:prstGeom prst="rect">
            <a:avLst/>
          </a:prstGeom>
        </p:spPr>
      </p:pic>
      <p:sp>
        <p:nvSpPr>
          <p:cNvPr id="2" name="TextBox 1">
            <a:extLst>
              <a:ext uri="{FF2B5EF4-FFF2-40B4-BE49-F238E27FC236}">
                <a16:creationId xmlns:a16="http://schemas.microsoft.com/office/drawing/2014/main" id="{650E42DE-AE58-61B4-83B6-3CBD2AC16F71}"/>
              </a:ext>
            </a:extLst>
          </p:cNvPr>
          <p:cNvSpPr txBox="1"/>
          <p:nvPr/>
        </p:nvSpPr>
        <p:spPr>
          <a:xfrm>
            <a:off x="758282" y="579863"/>
            <a:ext cx="13258800" cy="369332"/>
          </a:xfrm>
          <a:prstGeom prst="rect">
            <a:avLst/>
          </a:prstGeom>
          <a:noFill/>
        </p:spPr>
        <p:txBody>
          <a:bodyPr wrap="square" rtlCol="0">
            <a:spAutoFit/>
          </a:bodyPr>
          <a:lstStyle/>
          <a:p>
            <a:pPr algn="ctr"/>
            <a:r>
              <a:rPr lang="en-IN" dirty="0">
                <a:solidFill>
                  <a:schemeClr val="bg1"/>
                </a:solidFill>
              </a:rPr>
              <a:t>SCHEMATIC OF THE PROPOSED HYBRID ADDER</a:t>
            </a:r>
          </a:p>
        </p:txBody>
      </p:sp>
      <p:pic>
        <p:nvPicPr>
          <p:cNvPr id="7" name="Picture 6">
            <a:extLst>
              <a:ext uri="{FF2B5EF4-FFF2-40B4-BE49-F238E27FC236}">
                <a16:creationId xmlns:a16="http://schemas.microsoft.com/office/drawing/2014/main" id="{D9FFF6C9-11FD-4D30-D173-FC19585A8A42}"/>
              </a:ext>
            </a:extLst>
          </p:cNvPr>
          <p:cNvPicPr>
            <a:picLocks noChangeAspect="1"/>
          </p:cNvPicPr>
          <p:nvPr/>
        </p:nvPicPr>
        <p:blipFill>
          <a:blip r:embed="rId4"/>
          <a:stretch>
            <a:fillRect/>
          </a:stretch>
        </p:blipFill>
        <p:spPr>
          <a:xfrm>
            <a:off x="479501" y="1070517"/>
            <a:ext cx="13537581" cy="6668429"/>
          </a:xfrm>
          <a:prstGeom prst="rect">
            <a:avLst/>
          </a:prstGeom>
        </p:spPr>
      </p:pic>
    </p:spTree>
    <p:extLst>
      <p:ext uri="{BB962C8B-B14F-4D97-AF65-F5344CB8AC3E}">
        <p14:creationId xmlns:p14="http://schemas.microsoft.com/office/powerpoint/2010/main" val="41990847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6B50D6-E22C-8EA3-1C3A-9BA16197AAEA}"/>
            </a:ext>
          </a:extLst>
        </p:cNvPr>
        <p:cNvGrpSpPr/>
        <p:nvPr/>
      </p:nvGrpSpPr>
      <p:grpSpPr>
        <a:xfrm>
          <a:off x="0" y="0"/>
          <a:ext cx="0" cy="0"/>
          <a:chOff x="0" y="0"/>
          <a:chExt cx="0" cy="0"/>
        </a:xfrm>
      </p:grpSpPr>
      <p:pic>
        <p:nvPicPr>
          <p:cNvPr id="15" name="Image 0" descr="preencoded.png">
            <a:extLst>
              <a:ext uri="{FF2B5EF4-FFF2-40B4-BE49-F238E27FC236}">
                <a16:creationId xmlns:a16="http://schemas.microsoft.com/office/drawing/2014/main" id="{A298CF87-ACD2-3CE0-671E-C83DCB774CB6}"/>
              </a:ext>
            </a:extLst>
          </p:cNvPr>
          <p:cNvPicPr>
            <a:picLocks noChangeAspect="1"/>
          </p:cNvPicPr>
          <p:nvPr/>
        </p:nvPicPr>
        <p:blipFill>
          <a:blip r:embed="rId2"/>
          <a:stretch>
            <a:fillRect/>
          </a:stretch>
        </p:blipFill>
        <p:spPr>
          <a:xfrm>
            <a:off x="0" y="0"/>
            <a:ext cx="14630400" cy="8229600"/>
          </a:xfrm>
          <a:prstGeom prst="rect">
            <a:avLst/>
          </a:prstGeom>
        </p:spPr>
      </p:pic>
      <p:pic>
        <p:nvPicPr>
          <p:cNvPr id="3" name="Picture 2">
            <a:extLst>
              <a:ext uri="{FF2B5EF4-FFF2-40B4-BE49-F238E27FC236}">
                <a16:creationId xmlns:a16="http://schemas.microsoft.com/office/drawing/2014/main" id="{E4B7FA08-95F8-669E-B509-DD670B78F44D}"/>
              </a:ext>
            </a:extLst>
          </p:cNvPr>
          <p:cNvPicPr>
            <a:picLocks noChangeAspect="1"/>
          </p:cNvPicPr>
          <p:nvPr/>
        </p:nvPicPr>
        <p:blipFill>
          <a:blip r:embed="rId3"/>
          <a:stretch>
            <a:fillRect/>
          </a:stretch>
        </p:blipFill>
        <p:spPr>
          <a:xfrm>
            <a:off x="0" y="0"/>
            <a:ext cx="14630400" cy="8229600"/>
          </a:xfrm>
          <a:prstGeom prst="rect">
            <a:avLst/>
          </a:prstGeom>
        </p:spPr>
      </p:pic>
      <p:sp>
        <p:nvSpPr>
          <p:cNvPr id="2" name="TextBox 1">
            <a:extLst>
              <a:ext uri="{FF2B5EF4-FFF2-40B4-BE49-F238E27FC236}">
                <a16:creationId xmlns:a16="http://schemas.microsoft.com/office/drawing/2014/main" id="{14FFCACA-68AE-F722-A393-CF5513F28661}"/>
              </a:ext>
            </a:extLst>
          </p:cNvPr>
          <p:cNvSpPr txBox="1"/>
          <p:nvPr/>
        </p:nvSpPr>
        <p:spPr>
          <a:xfrm>
            <a:off x="5241073" y="165926"/>
            <a:ext cx="3802566" cy="369332"/>
          </a:xfrm>
          <a:prstGeom prst="rect">
            <a:avLst/>
          </a:prstGeom>
          <a:noFill/>
        </p:spPr>
        <p:txBody>
          <a:bodyPr wrap="square" rtlCol="0">
            <a:spAutoFit/>
          </a:bodyPr>
          <a:lstStyle/>
          <a:p>
            <a:pPr algn="ctr"/>
            <a:r>
              <a:rPr lang="en-IN" dirty="0">
                <a:solidFill>
                  <a:schemeClr val="bg1"/>
                </a:solidFill>
              </a:rPr>
              <a:t>ADDITION RESULT OF HYBRID ADDER</a:t>
            </a:r>
          </a:p>
        </p:txBody>
      </p:sp>
      <p:sp>
        <p:nvSpPr>
          <p:cNvPr id="4" name="Rectangle 3">
            <a:extLst>
              <a:ext uri="{FF2B5EF4-FFF2-40B4-BE49-F238E27FC236}">
                <a16:creationId xmlns:a16="http://schemas.microsoft.com/office/drawing/2014/main" id="{4A414773-E438-161B-80F4-32B56B753CFF}"/>
              </a:ext>
            </a:extLst>
          </p:cNvPr>
          <p:cNvSpPr/>
          <p:nvPr/>
        </p:nvSpPr>
        <p:spPr>
          <a:xfrm>
            <a:off x="591015" y="992459"/>
            <a:ext cx="13593336" cy="6099717"/>
          </a:xfrm>
          <a:prstGeom prst="rect">
            <a:avLst/>
          </a:prstGeom>
          <a:blipFill>
            <a:blip r:embed="rId4"/>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18BA050B-6519-8816-9358-F6BDE6DCC3BA}"/>
              </a:ext>
            </a:extLst>
          </p:cNvPr>
          <p:cNvSpPr txBox="1"/>
          <p:nvPr/>
        </p:nvSpPr>
        <p:spPr>
          <a:xfrm>
            <a:off x="5575610" y="7370956"/>
            <a:ext cx="2587083" cy="400110"/>
          </a:xfrm>
          <a:prstGeom prst="rect">
            <a:avLst/>
          </a:prstGeom>
          <a:noFill/>
        </p:spPr>
        <p:txBody>
          <a:bodyPr wrap="square" rtlCol="0">
            <a:spAutoFit/>
          </a:bodyPr>
          <a:lstStyle/>
          <a:p>
            <a:pPr algn="ctr"/>
            <a:r>
              <a:rPr lang="en-IN" sz="2000" dirty="0">
                <a:solidFill>
                  <a:schemeClr val="bg1"/>
                </a:solidFill>
              </a:rPr>
              <a:t>TCL OUTPUT</a:t>
            </a:r>
          </a:p>
        </p:txBody>
      </p:sp>
    </p:spTree>
    <p:extLst>
      <p:ext uri="{BB962C8B-B14F-4D97-AF65-F5344CB8AC3E}">
        <p14:creationId xmlns:p14="http://schemas.microsoft.com/office/powerpoint/2010/main" val="37746832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AE9BF9-1775-F92B-65AD-886F220DD13A}"/>
            </a:ext>
          </a:extLst>
        </p:cNvPr>
        <p:cNvGrpSpPr/>
        <p:nvPr/>
      </p:nvGrpSpPr>
      <p:grpSpPr>
        <a:xfrm>
          <a:off x="0" y="0"/>
          <a:ext cx="0" cy="0"/>
          <a:chOff x="0" y="0"/>
          <a:chExt cx="0" cy="0"/>
        </a:xfrm>
      </p:grpSpPr>
      <p:pic>
        <p:nvPicPr>
          <p:cNvPr id="15" name="Image 0" descr="preencoded.png">
            <a:extLst>
              <a:ext uri="{FF2B5EF4-FFF2-40B4-BE49-F238E27FC236}">
                <a16:creationId xmlns:a16="http://schemas.microsoft.com/office/drawing/2014/main" id="{D40EE23A-6FC3-528C-FD17-A0BB15B26AB8}"/>
              </a:ext>
            </a:extLst>
          </p:cNvPr>
          <p:cNvPicPr>
            <a:picLocks noChangeAspect="1"/>
          </p:cNvPicPr>
          <p:nvPr/>
        </p:nvPicPr>
        <p:blipFill>
          <a:blip r:embed="rId2"/>
          <a:stretch>
            <a:fillRect/>
          </a:stretch>
        </p:blipFill>
        <p:spPr>
          <a:xfrm>
            <a:off x="0" y="0"/>
            <a:ext cx="14630400" cy="8229600"/>
          </a:xfrm>
          <a:prstGeom prst="rect">
            <a:avLst/>
          </a:prstGeom>
        </p:spPr>
      </p:pic>
      <p:pic>
        <p:nvPicPr>
          <p:cNvPr id="3" name="Picture 2">
            <a:extLst>
              <a:ext uri="{FF2B5EF4-FFF2-40B4-BE49-F238E27FC236}">
                <a16:creationId xmlns:a16="http://schemas.microsoft.com/office/drawing/2014/main" id="{628777BB-92E8-A007-D864-3A2D5BED1AB0}"/>
              </a:ext>
            </a:extLst>
          </p:cNvPr>
          <p:cNvPicPr>
            <a:picLocks noChangeAspect="1"/>
          </p:cNvPicPr>
          <p:nvPr/>
        </p:nvPicPr>
        <p:blipFill>
          <a:blip r:embed="rId3"/>
          <a:stretch>
            <a:fillRect/>
          </a:stretch>
        </p:blipFill>
        <p:spPr>
          <a:xfrm>
            <a:off x="0" y="0"/>
            <a:ext cx="14630400" cy="8229600"/>
          </a:xfrm>
          <a:prstGeom prst="rect">
            <a:avLst/>
          </a:prstGeom>
        </p:spPr>
      </p:pic>
      <p:sp>
        <p:nvSpPr>
          <p:cNvPr id="7" name="TextBox 6">
            <a:extLst>
              <a:ext uri="{FF2B5EF4-FFF2-40B4-BE49-F238E27FC236}">
                <a16:creationId xmlns:a16="http://schemas.microsoft.com/office/drawing/2014/main" id="{B799B2DC-DD9B-F33E-625E-EDCE8F71D69B}"/>
              </a:ext>
            </a:extLst>
          </p:cNvPr>
          <p:cNvSpPr txBox="1"/>
          <p:nvPr/>
        </p:nvSpPr>
        <p:spPr>
          <a:xfrm>
            <a:off x="6010507" y="423746"/>
            <a:ext cx="3233854" cy="369332"/>
          </a:xfrm>
          <a:prstGeom prst="rect">
            <a:avLst/>
          </a:prstGeom>
          <a:noFill/>
        </p:spPr>
        <p:txBody>
          <a:bodyPr wrap="square" rtlCol="0">
            <a:spAutoFit/>
          </a:bodyPr>
          <a:lstStyle/>
          <a:p>
            <a:pPr algn="ctr"/>
            <a:r>
              <a:rPr lang="en-IN" dirty="0">
                <a:solidFill>
                  <a:schemeClr val="bg1"/>
                </a:solidFill>
              </a:rPr>
              <a:t>SIMULATION OUTPUT</a:t>
            </a:r>
          </a:p>
        </p:txBody>
      </p:sp>
      <p:pic>
        <p:nvPicPr>
          <p:cNvPr id="4" name="Picture 3">
            <a:extLst>
              <a:ext uri="{FF2B5EF4-FFF2-40B4-BE49-F238E27FC236}">
                <a16:creationId xmlns:a16="http://schemas.microsoft.com/office/drawing/2014/main" id="{D879DEBA-6B14-0813-FE07-E92D700CE7D9}"/>
              </a:ext>
            </a:extLst>
          </p:cNvPr>
          <p:cNvPicPr>
            <a:picLocks noChangeAspect="1"/>
          </p:cNvPicPr>
          <p:nvPr/>
        </p:nvPicPr>
        <p:blipFill>
          <a:blip r:embed="rId4"/>
          <a:stretch>
            <a:fillRect/>
          </a:stretch>
        </p:blipFill>
        <p:spPr>
          <a:xfrm>
            <a:off x="1054249" y="1216824"/>
            <a:ext cx="12898419" cy="5797162"/>
          </a:xfrm>
          <a:prstGeom prst="rect">
            <a:avLst/>
          </a:prstGeom>
        </p:spPr>
      </p:pic>
    </p:spTree>
    <p:extLst>
      <p:ext uri="{BB962C8B-B14F-4D97-AF65-F5344CB8AC3E}">
        <p14:creationId xmlns:p14="http://schemas.microsoft.com/office/powerpoint/2010/main" val="17752319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Image 0" descr="preencoded.png">
            <a:extLst>
              <a:ext uri="{FF2B5EF4-FFF2-40B4-BE49-F238E27FC236}">
                <a16:creationId xmlns:a16="http://schemas.microsoft.com/office/drawing/2014/main" id="{AAE2375F-F039-29A3-3C59-9858F75C5061}"/>
              </a:ext>
            </a:extLst>
          </p:cNvPr>
          <p:cNvPicPr>
            <a:picLocks noChangeAspect="1"/>
          </p:cNvPicPr>
          <p:nvPr/>
        </p:nvPicPr>
        <p:blipFill>
          <a:blip r:embed="rId2"/>
          <a:stretch>
            <a:fillRect/>
          </a:stretch>
        </p:blipFill>
        <p:spPr>
          <a:xfrm>
            <a:off x="0" y="0"/>
            <a:ext cx="14630400" cy="8229600"/>
          </a:xfrm>
          <a:prstGeom prst="rect">
            <a:avLst/>
          </a:prstGeom>
        </p:spPr>
      </p:pic>
      <p:pic>
        <p:nvPicPr>
          <p:cNvPr id="3" name="Picture 2">
            <a:extLst>
              <a:ext uri="{FF2B5EF4-FFF2-40B4-BE49-F238E27FC236}">
                <a16:creationId xmlns:a16="http://schemas.microsoft.com/office/drawing/2014/main" id="{6D22CD11-776E-BF9B-ADF4-68EFDF024959}"/>
              </a:ext>
            </a:extLst>
          </p:cNvPr>
          <p:cNvPicPr>
            <a:picLocks noChangeAspect="1"/>
          </p:cNvPicPr>
          <p:nvPr/>
        </p:nvPicPr>
        <p:blipFill>
          <a:blip r:embed="rId3"/>
          <a:stretch>
            <a:fillRect/>
          </a:stretch>
        </p:blipFill>
        <p:spPr>
          <a:xfrm>
            <a:off x="0" y="0"/>
            <a:ext cx="14630400" cy="8229600"/>
          </a:xfrm>
          <a:prstGeom prst="rect">
            <a:avLst/>
          </a:prstGeom>
        </p:spPr>
      </p:pic>
      <p:sp>
        <p:nvSpPr>
          <p:cNvPr id="2" name="TextBox 1">
            <a:extLst>
              <a:ext uri="{FF2B5EF4-FFF2-40B4-BE49-F238E27FC236}">
                <a16:creationId xmlns:a16="http://schemas.microsoft.com/office/drawing/2014/main" id="{F53B49D7-7D98-114F-119A-98D1D2CC60A9}"/>
              </a:ext>
            </a:extLst>
          </p:cNvPr>
          <p:cNvSpPr txBox="1"/>
          <p:nvPr/>
        </p:nvSpPr>
        <p:spPr>
          <a:xfrm>
            <a:off x="367990" y="412595"/>
            <a:ext cx="13180741" cy="461665"/>
          </a:xfrm>
          <a:prstGeom prst="rect">
            <a:avLst/>
          </a:prstGeom>
          <a:noFill/>
        </p:spPr>
        <p:txBody>
          <a:bodyPr wrap="square" rtlCol="0">
            <a:spAutoFit/>
          </a:bodyPr>
          <a:lstStyle/>
          <a:p>
            <a:pPr algn="ctr"/>
            <a:r>
              <a:rPr lang="en-IN" sz="2400" dirty="0">
                <a:solidFill>
                  <a:srgbClr val="FF0000"/>
                </a:solidFill>
              </a:rPr>
              <a:t>POWER COMPARISION OF 32- BIT LING ADDER AND PROPOSED HYBRID ADDER </a:t>
            </a:r>
          </a:p>
        </p:txBody>
      </p:sp>
      <p:sp>
        <p:nvSpPr>
          <p:cNvPr id="5" name="TextBox 4">
            <a:extLst>
              <a:ext uri="{FF2B5EF4-FFF2-40B4-BE49-F238E27FC236}">
                <a16:creationId xmlns:a16="http://schemas.microsoft.com/office/drawing/2014/main" id="{A66B7E02-DEB8-E245-CC2F-67EBD1184304}"/>
              </a:ext>
            </a:extLst>
          </p:cNvPr>
          <p:cNvSpPr txBox="1"/>
          <p:nvPr/>
        </p:nvSpPr>
        <p:spPr>
          <a:xfrm>
            <a:off x="799171" y="1657815"/>
            <a:ext cx="6233531" cy="5876692"/>
          </a:xfrm>
          <a:prstGeom prst="rect">
            <a:avLst/>
          </a:prstGeom>
          <a:noFill/>
        </p:spPr>
        <p:txBody>
          <a:bodyPr wrap="square" rtlCol="0">
            <a:spAutoFit/>
          </a:bodyPr>
          <a:lstStyle/>
          <a:p>
            <a:endParaRPr lang="en-IN" dirty="0"/>
          </a:p>
        </p:txBody>
      </p:sp>
      <p:sp>
        <p:nvSpPr>
          <p:cNvPr id="6" name="TextBox 5">
            <a:extLst>
              <a:ext uri="{FF2B5EF4-FFF2-40B4-BE49-F238E27FC236}">
                <a16:creationId xmlns:a16="http://schemas.microsoft.com/office/drawing/2014/main" id="{EF82436F-1396-9323-329A-4158EF07BE8C}"/>
              </a:ext>
            </a:extLst>
          </p:cNvPr>
          <p:cNvSpPr txBox="1"/>
          <p:nvPr/>
        </p:nvSpPr>
        <p:spPr>
          <a:xfrm>
            <a:off x="646771" y="1353015"/>
            <a:ext cx="6233531" cy="5876692"/>
          </a:xfrm>
          <a:prstGeom prst="rect">
            <a:avLst/>
          </a:prstGeom>
          <a:noFill/>
        </p:spPr>
        <p:txBody>
          <a:bodyPr wrap="square" rtlCol="0">
            <a:spAutoFit/>
          </a:bodyPr>
          <a:lstStyle/>
          <a:p>
            <a:endParaRPr lang="en-IN" dirty="0"/>
          </a:p>
        </p:txBody>
      </p:sp>
      <p:sp>
        <p:nvSpPr>
          <p:cNvPr id="9" name="TextBox 8">
            <a:extLst>
              <a:ext uri="{FF2B5EF4-FFF2-40B4-BE49-F238E27FC236}">
                <a16:creationId xmlns:a16="http://schemas.microsoft.com/office/drawing/2014/main" id="{CA2C2DB6-C526-7DA7-108D-AB785C206BB6}"/>
              </a:ext>
            </a:extLst>
          </p:cNvPr>
          <p:cNvSpPr txBox="1"/>
          <p:nvPr/>
        </p:nvSpPr>
        <p:spPr>
          <a:xfrm>
            <a:off x="1773044" y="7534507"/>
            <a:ext cx="3222702" cy="369332"/>
          </a:xfrm>
          <a:prstGeom prst="rect">
            <a:avLst/>
          </a:prstGeom>
          <a:noFill/>
        </p:spPr>
        <p:txBody>
          <a:bodyPr wrap="square" rtlCol="0">
            <a:spAutoFit/>
          </a:bodyPr>
          <a:lstStyle/>
          <a:p>
            <a:pPr algn="ctr"/>
            <a:r>
              <a:rPr lang="en-IN" dirty="0">
                <a:solidFill>
                  <a:schemeClr val="bg1"/>
                </a:solidFill>
              </a:rPr>
              <a:t>32 BIT LING ADDER</a:t>
            </a:r>
          </a:p>
        </p:txBody>
      </p:sp>
      <p:sp>
        <p:nvSpPr>
          <p:cNvPr id="11" name="TextBox 10">
            <a:extLst>
              <a:ext uri="{FF2B5EF4-FFF2-40B4-BE49-F238E27FC236}">
                <a16:creationId xmlns:a16="http://schemas.microsoft.com/office/drawing/2014/main" id="{E5C71837-1AF4-D415-93C4-C583E4D3B929}"/>
              </a:ext>
            </a:extLst>
          </p:cNvPr>
          <p:cNvSpPr txBox="1"/>
          <p:nvPr/>
        </p:nvSpPr>
        <p:spPr>
          <a:xfrm>
            <a:off x="9367024" y="7437863"/>
            <a:ext cx="2587083" cy="379142"/>
          </a:xfrm>
          <a:prstGeom prst="rect">
            <a:avLst/>
          </a:prstGeom>
          <a:noFill/>
        </p:spPr>
        <p:txBody>
          <a:bodyPr wrap="square" rtlCol="0">
            <a:spAutoFit/>
          </a:bodyPr>
          <a:lstStyle/>
          <a:p>
            <a:r>
              <a:rPr lang="en-IN" dirty="0">
                <a:solidFill>
                  <a:schemeClr val="bg1"/>
                </a:solidFill>
              </a:rPr>
              <a:t>32 BIT HYBRID ADDER</a:t>
            </a:r>
          </a:p>
        </p:txBody>
      </p:sp>
      <p:pic>
        <p:nvPicPr>
          <p:cNvPr id="7" name="Picture 6">
            <a:extLst>
              <a:ext uri="{FF2B5EF4-FFF2-40B4-BE49-F238E27FC236}">
                <a16:creationId xmlns:a16="http://schemas.microsoft.com/office/drawing/2014/main" id="{AE758D13-6352-F9E5-7E7A-77B3B3C6819A}"/>
              </a:ext>
            </a:extLst>
          </p:cNvPr>
          <p:cNvPicPr>
            <a:picLocks noChangeAspect="1"/>
          </p:cNvPicPr>
          <p:nvPr/>
        </p:nvPicPr>
        <p:blipFill>
          <a:blip r:embed="rId4"/>
          <a:srcRect/>
          <a:stretch/>
        </p:blipFill>
        <p:spPr>
          <a:xfrm>
            <a:off x="7648613" y="1179061"/>
            <a:ext cx="6365875" cy="5544468"/>
          </a:xfrm>
          <a:prstGeom prst="rect">
            <a:avLst/>
          </a:prstGeom>
        </p:spPr>
      </p:pic>
      <p:pic>
        <p:nvPicPr>
          <p:cNvPr id="12" name="Picture 11">
            <a:extLst>
              <a:ext uri="{FF2B5EF4-FFF2-40B4-BE49-F238E27FC236}">
                <a16:creationId xmlns:a16="http://schemas.microsoft.com/office/drawing/2014/main" id="{C7830346-7EF4-0B00-C457-4C299BAA7DD5}"/>
              </a:ext>
            </a:extLst>
          </p:cNvPr>
          <p:cNvPicPr>
            <a:picLocks noChangeAspect="1"/>
          </p:cNvPicPr>
          <p:nvPr/>
        </p:nvPicPr>
        <p:blipFill>
          <a:blip r:embed="rId5"/>
          <a:stretch>
            <a:fillRect/>
          </a:stretch>
        </p:blipFill>
        <p:spPr>
          <a:xfrm>
            <a:off x="744142" y="1179060"/>
            <a:ext cx="6038788" cy="5544469"/>
          </a:xfrm>
          <a:prstGeom prst="rect">
            <a:avLst/>
          </a:prstGeom>
        </p:spPr>
      </p:pic>
    </p:spTree>
    <p:extLst>
      <p:ext uri="{BB962C8B-B14F-4D97-AF65-F5344CB8AC3E}">
        <p14:creationId xmlns:p14="http://schemas.microsoft.com/office/powerpoint/2010/main" val="24845080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D65821-38B0-9040-D6A8-349FE605D261}"/>
            </a:ext>
          </a:extLst>
        </p:cNvPr>
        <p:cNvGrpSpPr/>
        <p:nvPr/>
      </p:nvGrpSpPr>
      <p:grpSpPr>
        <a:xfrm>
          <a:off x="0" y="0"/>
          <a:ext cx="0" cy="0"/>
          <a:chOff x="0" y="0"/>
          <a:chExt cx="0" cy="0"/>
        </a:xfrm>
      </p:grpSpPr>
      <p:pic>
        <p:nvPicPr>
          <p:cNvPr id="15" name="Image 0" descr="preencoded.png">
            <a:extLst>
              <a:ext uri="{FF2B5EF4-FFF2-40B4-BE49-F238E27FC236}">
                <a16:creationId xmlns:a16="http://schemas.microsoft.com/office/drawing/2014/main" id="{8B7E3367-8DAE-B893-3658-8171585920C3}"/>
              </a:ext>
            </a:extLst>
          </p:cNvPr>
          <p:cNvPicPr>
            <a:picLocks noChangeAspect="1"/>
          </p:cNvPicPr>
          <p:nvPr/>
        </p:nvPicPr>
        <p:blipFill>
          <a:blip r:embed="rId2"/>
          <a:stretch>
            <a:fillRect/>
          </a:stretch>
        </p:blipFill>
        <p:spPr>
          <a:xfrm>
            <a:off x="0" y="0"/>
            <a:ext cx="14630400" cy="8229600"/>
          </a:xfrm>
          <a:prstGeom prst="rect">
            <a:avLst/>
          </a:prstGeom>
        </p:spPr>
      </p:pic>
      <p:pic>
        <p:nvPicPr>
          <p:cNvPr id="3" name="Picture 2">
            <a:extLst>
              <a:ext uri="{FF2B5EF4-FFF2-40B4-BE49-F238E27FC236}">
                <a16:creationId xmlns:a16="http://schemas.microsoft.com/office/drawing/2014/main" id="{2DA17DF8-18A8-79E6-11B6-AE9C717C53C5}"/>
              </a:ext>
            </a:extLst>
          </p:cNvPr>
          <p:cNvPicPr>
            <a:picLocks noChangeAspect="1"/>
          </p:cNvPicPr>
          <p:nvPr/>
        </p:nvPicPr>
        <p:blipFill>
          <a:blip r:embed="rId3"/>
          <a:stretch>
            <a:fillRect/>
          </a:stretch>
        </p:blipFill>
        <p:spPr>
          <a:xfrm>
            <a:off x="0" y="0"/>
            <a:ext cx="14630400" cy="8229600"/>
          </a:xfrm>
          <a:prstGeom prst="rect">
            <a:avLst/>
          </a:prstGeom>
        </p:spPr>
      </p:pic>
      <p:sp>
        <p:nvSpPr>
          <p:cNvPr id="2" name="TextBox 1">
            <a:extLst>
              <a:ext uri="{FF2B5EF4-FFF2-40B4-BE49-F238E27FC236}">
                <a16:creationId xmlns:a16="http://schemas.microsoft.com/office/drawing/2014/main" id="{F000393B-AA59-260C-3AE1-C57AB2EF495D}"/>
              </a:ext>
            </a:extLst>
          </p:cNvPr>
          <p:cNvSpPr txBox="1"/>
          <p:nvPr/>
        </p:nvSpPr>
        <p:spPr>
          <a:xfrm>
            <a:off x="367990" y="412595"/>
            <a:ext cx="13180741" cy="461665"/>
          </a:xfrm>
          <a:prstGeom prst="rect">
            <a:avLst/>
          </a:prstGeom>
          <a:noFill/>
        </p:spPr>
        <p:txBody>
          <a:bodyPr wrap="square" rtlCol="0">
            <a:spAutoFit/>
          </a:bodyPr>
          <a:lstStyle/>
          <a:p>
            <a:pPr algn="ctr"/>
            <a:r>
              <a:rPr lang="en-IN" sz="2400" dirty="0">
                <a:solidFill>
                  <a:srgbClr val="FF0000"/>
                </a:solidFill>
              </a:rPr>
              <a:t>DELAY COMPARISION OF 32- BIT LING ADDER AND PROPOSED HYBRID ADDER </a:t>
            </a:r>
          </a:p>
        </p:txBody>
      </p:sp>
      <p:sp>
        <p:nvSpPr>
          <p:cNvPr id="5" name="TextBox 4">
            <a:extLst>
              <a:ext uri="{FF2B5EF4-FFF2-40B4-BE49-F238E27FC236}">
                <a16:creationId xmlns:a16="http://schemas.microsoft.com/office/drawing/2014/main" id="{D7C4B825-D84E-025F-5966-6FAA0399C4B5}"/>
              </a:ext>
            </a:extLst>
          </p:cNvPr>
          <p:cNvSpPr txBox="1"/>
          <p:nvPr/>
        </p:nvSpPr>
        <p:spPr>
          <a:xfrm>
            <a:off x="799171" y="1657815"/>
            <a:ext cx="6233531" cy="5876692"/>
          </a:xfrm>
          <a:prstGeom prst="rect">
            <a:avLst/>
          </a:prstGeom>
          <a:noFill/>
        </p:spPr>
        <p:txBody>
          <a:bodyPr wrap="square" rtlCol="0">
            <a:spAutoFit/>
          </a:bodyPr>
          <a:lstStyle/>
          <a:p>
            <a:endParaRPr lang="en-IN" dirty="0"/>
          </a:p>
        </p:txBody>
      </p:sp>
      <p:sp>
        <p:nvSpPr>
          <p:cNvPr id="6" name="TextBox 5">
            <a:extLst>
              <a:ext uri="{FF2B5EF4-FFF2-40B4-BE49-F238E27FC236}">
                <a16:creationId xmlns:a16="http://schemas.microsoft.com/office/drawing/2014/main" id="{6A0BFA9E-9024-9385-10FB-E6000B2E1282}"/>
              </a:ext>
            </a:extLst>
          </p:cNvPr>
          <p:cNvSpPr txBox="1"/>
          <p:nvPr/>
        </p:nvSpPr>
        <p:spPr>
          <a:xfrm>
            <a:off x="646771" y="1353015"/>
            <a:ext cx="6233531" cy="5876692"/>
          </a:xfrm>
          <a:prstGeom prst="rect">
            <a:avLst/>
          </a:prstGeom>
          <a:noFill/>
        </p:spPr>
        <p:txBody>
          <a:bodyPr wrap="square" rtlCol="0">
            <a:spAutoFit/>
          </a:bodyPr>
          <a:lstStyle/>
          <a:p>
            <a:endParaRPr lang="en-IN" dirty="0"/>
          </a:p>
        </p:txBody>
      </p:sp>
      <p:sp>
        <p:nvSpPr>
          <p:cNvPr id="9" name="TextBox 8">
            <a:extLst>
              <a:ext uri="{FF2B5EF4-FFF2-40B4-BE49-F238E27FC236}">
                <a16:creationId xmlns:a16="http://schemas.microsoft.com/office/drawing/2014/main" id="{361D11B2-0EB0-E3B4-F678-57DF09101C91}"/>
              </a:ext>
            </a:extLst>
          </p:cNvPr>
          <p:cNvSpPr txBox="1"/>
          <p:nvPr/>
        </p:nvSpPr>
        <p:spPr>
          <a:xfrm>
            <a:off x="1773044" y="7534507"/>
            <a:ext cx="3222702" cy="369332"/>
          </a:xfrm>
          <a:prstGeom prst="rect">
            <a:avLst/>
          </a:prstGeom>
          <a:noFill/>
        </p:spPr>
        <p:txBody>
          <a:bodyPr wrap="square" rtlCol="0">
            <a:spAutoFit/>
          </a:bodyPr>
          <a:lstStyle/>
          <a:p>
            <a:pPr algn="ctr"/>
            <a:r>
              <a:rPr lang="en-IN" dirty="0">
                <a:solidFill>
                  <a:schemeClr val="bg1"/>
                </a:solidFill>
              </a:rPr>
              <a:t>32 BIT LING ADDER</a:t>
            </a:r>
          </a:p>
        </p:txBody>
      </p:sp>
      <p:sp>
        <p:nvSpPr>
          <p:cNvPr id="11" name="TextBox 10">
            <a:extLst>
              <a:ext uri="{FF2B5EF4-FFF2-40B4-BE49-F238E27FC236}">
                <a16:creationId xmlns:a16="http://schemas.microsoft.com/office/drawing/2014/main" id="{51846483-C96F-2A11-3902-B1B66E954661}"/>
              </a:ext>
            </a:extLst>
          </p:cNvPr>
          <p:cNvSpPr txBox="1"/>
          <p:nvPr/>
        </p:nvSpPr>
        <p:spPr>
          <a:xfrm>
            <a:off x="9367024" y="7437863"/>
            <a:ext cx="2587083" cy="379142"/>
          </a:xfrm>
          <a:prstGeom prst="rect">
            <a:avLst/>
          </a:prstGeom>
          <a:noFill/>
        </p:spPr>
        <p:txBody>
          <a:bodyPr wrap="square" rtlCol="0">
            <a:spAutoFit/>
          </a:bodyPr>
          <a:lstStyle/>
          <a:p>
            <a:r>
              <a:rPr lang="en-IN" dirty="0">
                <a:solidFill>
                  <a:schemeClr val="bg1"/>
                </a:solidFill>
              </a:rPr>
              <a:t>32 BIT HYBRID ADDER</a:t>
            </a:r>
          </a:p>
        </p:txBody>
      </p:sp>
      <p:pic>
        <p:nvPicPr>
          <p:cNvPr id="10" name="Picture 9">
            <a:extLst>
              <a:ext uri="{FF2B5EF4-FFF2-40B4-BE49-F238E27FC236}">
                <a16:creationId xmlns:a16="http://schemas.microsoft.com/office/drawing/2014/main" id="{B53881FA-544C-D804-79BE-0BA8C8EDEEEB}"/>
              </a:ext>
            </a:extLst>
          </p:cNvPr>
          <p:cNvPicPr>
            <a:picLocks noChangeAspect="1"/>
          </p:cNvPicPr>
          <p:nvPr/>
        </p:nvPicPr>
        <p:blipFill>
          <a:blip r:embed="rId4"/>
          <a:stretch>
            <a:fillRect/>
          </a:stretch>
        </p:blipFill>
        <p:spPr>
          <a:xfrm>
            <a:off x="80016" y="2130014"/>
            <a:ext cx="6577261" cy="4441771"/>
          </a:xfrm>
          <a:prstGeom prst="rect">
            <a:avLst/>
          </a:prstGeom>
        </p:spPr>
      </p:pic>
      <p:pic>
        <p:nvPicPr>
          <p:cNvPr id="13" name="Picture 12">
            <a:extLst>
              <a:ext uri="{FF2B5EF4-FFF2-40B4-BE49-F238E27FC236}">
                <a16:creationId xmlns:a16="http://schemas.microsoft.com/office/drawing/2014/main" id="{1AD53824-1097-F649-EC05-72DF54F9EE8A}"/>
              </a:ext>
            </a:extLst>
          </p:cNvPr>
          <p:cNvPicPr>
            <a:picLocks noChangeAspect="1"/>
          </p:cNvPicPr>
          <p:nvPr/>
        </p:nvPicPr>
        <p:blipFill>
          <a:blip r:embed="rId5"/>
          <a:srcRect/>
          <a:stretch/>
        </p:blipFill>
        <p:spPr>
          <a:xfrm>
            <a:off x="7315200" y="2130014"/>
            <a:ext cx="6927926" cy="4441771"/>
          </a:xfrm>
          <a:prstGeom prst="rect">
            <a:avLst/>
          </a:prstGeom>
        </p:spPr>
      </p:pic>
    </p:spTree>
    <p:extLst>
      <p:ext uri="{BB962C8B-B14F-4D97-AF65-F5344CB8AC3E}">
        <p14:creationId xmlns:p14="http://schemas.microsoft.com/office/powerpoint/2010/main" val="38061351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B48E73-3103-CCF7-DB39-902FC231C83F}"/>
            </a:ext>
          </a:extLst>
        </p:cNvPr>
        <p:cNvGrpSpPr/>
        <p:nvPr/>
      </p:nvGrpSpPr>
      <p:grpSpPr>
        <a:xfrm>
          <a:off x="0" y="0"/>
          <a:ext cx="0" cy="0"/>
          <a:chOff x="0" y="0"/>
          <a:chExt cx="0" cy="0"/>
        </a:xfrm>
      </p:grpSpPr>
      <p:pic>
        <p:nvPicPr>
          <p:cNvPr id="15" name="Image 0" descr="preencoded.png">
            <a:extLst>
              <a:ext uri="{FF2B5EF4-FFF2-40B4-BE49-F238E27FC236}">
                <a16:creationId xmlns:a16="http://schemas.microsoft.com/office/drawing/2014/main" id="{C4EE5EEF-2D57-88F7-091B-46DF32F93243}"/>
              </a:ext>
            </a:extLst>
          </p:cNvPr>
          <p:cNvPicPr>
            <a:picLocks noChangeAspect="1"/>
          </p:cNvPicPr>
          <p:nvPr/>
        </p:nvPicPr>
        <p:blipFill>
          <a:blip r:embed="rId2"/>
          <a:stretch>
            <a:fillRect/>
          </a:stretch>
        </p:blipFill>
        <p:spPr>
          <a:xfrm>
            <a:off x="0" y="0"/>
            <a:ext cx="14630400" cy="8229600"/>
          </a:xfrm>
          <a:prstGeom prst="rect">
            <a:avLst/>
          </a:prstGeom>
        </p:spPr>
      </p:pic>
      <p:pic>
        <p:nvPicPr>
          <p:cNvPr id="3" name="Picture 2">
            <a:extLst>
              <a:ext uri="{FF2B5EF4-FFF2-40B4-BE49-F238E27FC236}">
                <a16:creationId xmlns:a16="http://schemas.microsoft.com/office/drawing/2014/main" id="{B71A5148-DE3F-D946-79F4-ACA159DAD544}"/>
              </a:ext>
            </a:extLst>
          </p:cNvPr>
          <p:cNvPicPr>
            <a:picLocks noChangeAspect="1"/>
          </p:cNvPicPr>
          <p:nvPr/>
        </p:nvPicPr>
        <p:blipFill>
          <a:blip r:embed="rId3"/>
          <a:stretch>
            <a:fillRect/>
          </a:stretch>
        </p:blipFill>
        <p:spPr>
          <a:xfrm>
            <a:off x="0" y="0"/>
            <a:ext cx="14630400" cy="8229600"/>
          </a:xfrm>
          <a:prstGeom prst="rect">
            <a:avLst/>
          </a:prstGeom>
        </p:spPr>
      </p:pic>
      <p:sp>
        <p:nvSpPr>
          <p:cNvPr id="2" name="TextBox 1">
            <a:extLst>
              <a:ext uri="{FF2B5EF4-FFF2-40B4-BE49-F238E27FC236}">
                <a16:creationId xmlns:a16="http://schemas.microsoft.com/office/drawing/2014/main" id="{F59DB1E6-7ED7-F31B-24DC-FD0B43E1D9F7}"/>
              </a:ext>
            </a:extLst>
          </p:cNvPr>
          <p:cNvSpPr txBox="1"/>
          <p:nvPr/>
        </p:nvSpPr>
        <p:spPr>
          <a:xfrm>
            <a:off x="367990" y="412595"/>
            <a:ext cx="13180741" cy="461665"/>
          </a:xfrm>
          <a:prstGeom prst="rect">
            <a:avLst/>
          </a:prstGeom>
          <a:noFill/>
        </p:spPr>
        <p:txBody>
          <a:bodyPr wrap="square" rtlCol="0">
            <a:spAutoFit/>
          </a:bodyPr>
          <a:lstStyle/>
          <a:p>
            <a:pPr algn="ctr"/>
            <a:r>
              <a:rPr lang="en-IN" sz="2400" dirty="0">
                <a:solidFill>
                  <a:srgbClr val="FF0000"/>
                </a:solidFill>
              </a:rPr>
              <a:t>AREA COMPARISION OF 32- BIT LING ADDER AND PROPOSED HYBRID ADDER </a:t>
            </a:r>
          </a:p>
        </p:txBody>
      </p:sp>
      <p:sp>
        <p:nvSpPr>
          <p:cNvPr id="5" name="TextBox 4">
            <a:extLst>
              <a:ext uri="{FF2B5EF4-FFF2-40B4-BE49-F238E27FC236}">
                <a16:creationId xmlns:a16="http://schemas.microsoft.com/office/drawing/2014/main" id="{84162EC0-407B-9D65-46AB-E2891E7037DA}"/>
              </a:ext>
            </a:extLst>
          </p:cNvPr>
          <p:cNvSpPr txBox="1"/>
          <p:nvPr/>
        </p:nvSpPr>
        <p:spPr>
          <a:xfrm>
            <a:off x="799171" y="1657815"/>
            <a:ext cx="6233531" cy="5876692"/>
          </a:xfrm>
          <a:prstGeom prst="rect">
            <a:avLst/>
          </a:prstGeom>
          <a:noFill/>
        </p:spPr>
        <p:txBody>
          <a:bodyPr wrap="square" rtlCol="0">
            <a:spAutoFit/>
          </a:bodyPr>
          <a:lstStyle/>
          <a:p>
            <a:endParaRPr lang="en-IN" dirty="0"/>
          </a:p>
        </p:txBody>
      </p:sp>
      <p:sp>
        <p:nvSpPr>
          <p:cNvPr id="6" name="TextBox 5">
            <a:extLst>
              <a:ext uri="{FF2B5EF4-FFF2-40B4-BE49-F238E27FC236}">
                <a16:creationId xmlns:a16="http://schemas.microsoft.com/office/drawing/2014/main" id="{278D6C1C-9C4E-CBCE-6E46-05F274679CDB}"/>
              </a:ext>
            </a:extLst>
          </p:cNvPr>
          <p:cNvSpPr txBox="1"/>
          <p:nvPr/>
        </p:nvSpPr>
        <p:spPr>
          <a:xfrm>
            <a:off x="646771" y="1353015"/>
            <a:ext cx="6233531" cy="5876692"/>
          </a:xfrm>
          <a:prstGeom prst="rect">
            <a:avLst/>
          </a:prstGeom>
          <a:noFill/>
        </p:spPr>
        <p:txBody>
          <a:bodyPr wrap="square" rtlCol="0">
            <a:spAutoFit/>
          </a:bodyPr>
          <a:lstStyle/>
          <a:p>
            <a:endParaRPr lang="en-IN" dirty="0"/>
          </a:p>
        </p:txBody>
      </p:sp>
      <p:sp>
        <p:nvSpPr>
          <p:cNvPr id="9" name="TextBox 8">
            <a:extLst>
              <a:ext uri="{FF2B5EF4-FFF2-40B4-BE49-F238E27FC236}">
                <a16:creationId xmlns:a16="http://schemas.microsoft.com/office/drawing/2014/main" id="{11D77B83-FA1C-BB27-94C2-61D2BDD8780F}"/>
              </a:ext>
            </a:extLst>
          </p:cNvPr>
          <p:cNvSpPr txBox="1"/>
          <p:nvPr/>
        </p:nvSpPr>
        <p:spPr>
          <a:xfrm>
            <a:off x="1773044" y="7534507"/>
            <a:ext cx="3222702" cy="369332"/>
          </a:xfrm>
          <a:prstGeom prst="rect">
            <a:avLst/>
          </a:prstGeom>
          <a:noFill/>
        </p:spPr>
        <p:txBody>
          <a:bodyPr wrap="square" rtlCol="0">
            <a:spAutoFit/>
          </a:bodyPr>
          <a:lstStyle/>
          <a:p>
            <a:pPr algn="ctr"/>
            <a:r>
              <a:rPr lang="en-IN" dirty="0">
                <a:solidFill>
                  <a:schemeClr val="bg1"/>
                </a:solidFill>
              </a:rPr>
              <a:t>32 BIT LING ADDER</a:t>
            </a:r>
          </a:p>
        </p:txBody>
      </p:sp>
      <p:sp>
        <p:nvSpPr>
          <p:cNvPr id="11" name="TextBox 10">
            <a:extLst>
              <a:ext uri="{FF2B5EF4-FFF2-40B4-BE49-F238E27FC236}">
                <a16:creationId xmlns:a16="http://schemas.microsoft.com/office/drawing/2014/main" id="{DA2C07A1-23F7-CEFD-0126-848509A5E6B2}"/>
              </a:ext>
            </a:extLst>
          </p:cNvPr>
          <p:cNvSpPr txBox="1"/>
          <p:nvPr/>
        </p:nvSpPr>
        <p:spPr>
          <a:xfrm>
            <a:off x="9367024" y="7437863"/>
            <a:ext cx="2587083" cy="379142"/>
          </a:xfrm>
          <a:prstGeom prst="rect">
            <a:avLst/>
          </a:prstGeom>
          <a:noFill/>
        </p:spPr>
        <p:txBody>
          <a:bodyPr wrap="square" rtlCol="0">
            <a:spAutoFit/>
          </a:bodyPr>
          <a:lstStyle/>
          <a:p>
            <a:r>
              <a:rPr lang="en-IN" dirty="0">
                <a:solidFill>
                  <a:schemeClr val="bg1"/>
                </a:solidFill>
              </a:rPr>
              <a:t>32 BIT HYBRID ADDER</a:t>
            </a:r>
          </a:p>
        </p:txBody>
      </p:sp>
      <p:pic>
        <p:nvPicPr>
          <p:cNvPr id="7" name="Picture 6">
            <a:extLst>
              <a:ext uri="{FF2B5EF4-FFF2-40B4-BE49-F238E27FC236}">
                <a16:creationId xmlns:a16="http://schemas.microsoft.com/office/drawing/2014/main" id="{44F86EC2-7450-14DF-38E2-BA0089826DD6}"/>
              </a:ext>
            </a:extLst>
          </p:cNvPr>
          <p:cNvPicPr>
            <a:picLocks noChangeAspect="1"/>
          </p:cNvPicPr>
          <p:nvPr/>
        </p:nvPicPr>
        <p:blipFill>
          <a:blip r:embed="rId4"/>
          <a:srcRect/>
          <a:stretch/>
        </p:blipFill>
        <p:spPr>
          <a:xfrm>
            <a:off x="7630873" y="1353014"/>
            <a:ext cx="6401355" cy="5672251"/>
          </a:xfrm>
          <a:prstGeom prst="rect">
            <a:avLst/>
          </a:prstGeom>
        </p:spPr>
      </p:pic>
      <p:pic>
        <p:nvPicPr>
          <p:cNvPr id="12" name="Picture 11">
            <a:extLst>
              <a:ext uri="{FF2B5EF4-FFF2-40B4-BE49-F238E27FC236}">
                <a16:creationId xmlns:a16="http://schemas.microsoft.com/office/drawing/2014/main" id="{A8B20D9C-27FE-DD3C-6996-119C0105F80C}"/>
              </a:ext>
            </a:extLst>
          </p:cNvPr>
          <p:cNvPicPr>
            <a:picLocks noChangeAspect="1"/>
          </p:cNvPicPr>
          <p:nvPr/>
        </p:nvPicPr>
        <p:blipFill>
          <a:blip r:embed="rId5"/>
          <a:stretch>
            <a:fillRect/>
          </a:stretch>
        </p:blipFill>
        <p:spPr>
          <a:xfrm>
            <a:off x="646771" y="1353015"/>
            <a:ext cx="6408975" cy="5672251"/>
          </a:xfrm>
          <a:prstGeom prst="rect">
            <a:avLst/>
          </a:prstGeom>
        </p:spPr>
      </p:pic>
    </p:spTree>
    <p:extLst>
      <p:ext uri="{BB962C8B-B14F-4D97-AF65-F5344CB8AC3E}">
        <p14:creationId xmlns:p14="http://schemas.microsoft.com/office/powerpoint/2010/main" val="31378657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11457"/>
            <a:ext cx="14630401" cy="8229600"/>
          </a:xfrm>
          <a:prstGeom prst="rect">
            <a:avLst/>
          </a:prstGeom>
        </p:spPr>
      </p:pic>
      <p:pic>
        <p:nvPicPr>
          <p:cNvPr id="10" name="Picture 9">
            <a:extLst>
              <a:ext uri="{FF2B5EF4-FFF2-40B4-BE49-F238E27FC236}">
                <a16:creationId xmlns:a16="http://schemas.microsoft.com/office/drawing/2014/main" id="{2D256668-C91B-9536-6B7D-77C076A46609}"/>
              </a:ext>
            </a:extLst>
          </p:cNvPr>
          <p:cNvPicPr>
            <a:picLocks noChangeAspect="1"/>
          </p:cNvPicPr>
          <p:nvPr/>
        </p:nvPicPr>
        <p:blipFill>
          <a:blip r:embed="rId4"/>
          <a:stretch>
            <a:fillRect/>
          </a:stretch>
        </p:blipFill>
        <p:spPr>
          <a:xfrm>
            <a:off x="-2479" y="-1395"/>
            <a:ext cx="14612511" cy="8219537"/>
          </a:xfrm>
          <a:prstGeom prst="rect">
            <a:avLst/>
          </a:prstGeom>
        </p:spPr>
      </p:pic>
      <p:sp>
        <p:nvSpPr>
          <p:cNvPr id="6" name="Text 1"/>
          <p:cNvSpPr/>
          <p:nvPr/>
        </p:nvSpPr>
        <p:spPr>
          <a:xfrm>
            <a:off x="3127966" y="96400"/>
            <a:ext cx="8010822" cy="889820"/>
          </a:xfrm>
          <a:prstGeom prst="rect">
            <a:avLst/>
          </a:prstGeom>
          <a:noFill/>
          <a:ln/>
        </p:spPr>
        <p:txBody>
          <a:bodyPr wrap="square" rtlCol="0" anchor="t"/>
          <a:lstStyle/>
          <a:p>
            <a:pPr marL="0" indent="0" algn="ctr">
              <a:lnSpc>
                <a:spcPts val="6628"/>
              </a:lnSpc>
              <a:buNone/>
            </a:pPr>
            <a:r>
              <a:rPr lang="en-US" sz="6000" dirty="0">
                <a:solidFill>
                  <a:schemeClr val="bg1">
                    <a:lumMod val="95000"/>
                  </a:schemeClr>
                </a:solidFill>
                <a:latin typeface="Times New Roman" panose="02020603050405020304" pitchFamily="18" charset="0"/>
                <a:cs typeface="Times New Roman" panose="02020603050405020304" pitchFamily="18" charset="0"/>
              </a:rPr>
              <a:t>Abstract</a:t>
            </a:r>
            <a:endParaRPr lang="en-US" sz="4500" dirty="0">
              <a:solidFill>
                <a:schemeClr val="bg1">
                  <a:lumMod val="95000"/>
                </a:schemeClr>
              </a:solidFill>
              <a:latin typeface="Times New Roman" panose="02020603050405020304" pitchFamily="18" charset="0"/>
              <a:cs typeface="Times New Roman" panose="02020603050405020304" pitchFamily="18" charset="0"/>
            </a:endParaRPr>
          </a:p>
        </p:txBody>
      </p:sp>
      <p:sp>
        <p:nvSpPr>
          <p:cNvPr id="7" name="Text 2"/>
          <p:cNvSpPr/>
          <p:nvPr/>
        </p:nvSpPr>
        <p:spPr>
          <a:xfrm>
            <a:off x="683181" y="3422844"/>
            <a:ext cx="7777639" cy="936546"/>
          </a:xfrm>
          <a:prstGeom prst="rect">
            <a:avLst/>
          </a:prstGeom>
          <a:noFill/>
          <a:ln/>
        </p:spPr>
        <p:txBody>
          <a:bodyPr wrap="square" rtlCol="0" anchor="t"/>
          <a:lstStyle/>
          <a:p>
            <a:pPr marL="0" indent="0" algn="just">
              <a:lnSpc>
                <a:spcPts val="2459"/>
              </a:lnSpc>
              <a:buNone/>
            </a:pPr>
            <a:endParaRPr lang="en-US" sz="1600"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FA2ACAAC-7D8C-EF1B-7EE0-8F71F9D35B92}"/>
              </a:ext>
            </a:extLst>
          </p:cNvPr>
          <p:cNvSpPr txBox="1"/>
          <p:nvPr/>
        </p:nvSpPr>
        <p:spPr>
          <a:xfrm>
            <a:off x="92497" y="1084015"/>
            <a:ext cx="14334703" cy="6986528"/>
          </a:xfrm>
          <a:prstGeom prst="rect">
            <a:avLst/>
          </a:prstGeom>
          <a:noFill/>
        </p:spPr>
        <p:txBody>
          <a:bodyPr wrap="square" rtlCol="0">
            <a:spAutoFit/>
          </a:bodyPr>
          <a:lstStyle/>
          <a:p>
            <a:pPr algn="just"/>
            <a:r>
              <a:rPr lang="en-US" sz="2800" dirty="0">
                <a:solidFill>
                  <a:schemeClr val="bg1"/>
                </a:solidFill>
                <a:ea typeface="Sans Serif Collection" panose="020B0502040504020204" pitchFamily="34" charset="0"/>
                <a:cs typeface="Times New Roman" panose="02020603050405020304" pitchFamily="18" charset="0"/>
              </a:rPr>
              <a:t>The design of FIR filters is critical in digital signal processing applications, particularly for improving power efficiency and speed. This project aims to further enhance the effectiveness of FIR filter designs by addressing current challenges in power efficiency and delay. The objective is to minimize power consumption by employing hybrid adder and multiplier structures that optimize speed and power dissipation characteristics. </a:t>
            </a:r>
            <a:r>
              <a:rPr lang="en-IN" sz="2800" dirty="0">
                <a:solidFill>
                  <a:schemeClr val="bg1"/>
                </a:solidFill>
                <a:ea typeface="Sans Serif Collection" panose="020B0502040504020204" pitchFamily="34" charset="0"/>
                <a:cs typeface="Times New Roman" panose="02020603050405020304" pitchFamily="18" charset="0"/>
              </a:rPr>
              <a:t>The central innovation is the creation of hybrid arithmetic units: a 32-bit hybrid adder and a 16-bit hybrid multiplier designed to reduce power-delay product (PDP) with high-speed capabilities. The hybrid adder is built by combining Ling and Sparse Kogge-Stone (SKSA) adder topologies, taking advantage of their complementary properties to minimize critical path delay and switching activity. The hybrid multiplier utilizes a 4-chain tree addition method, summing up partial products in an efficient manner with serially configured hybrid adders. These specialized arithmetic blocks were simulated with Verilog HDL and synthesized with the Xilinx Vivado 2024.1 toolchain. All simulations and synthesis processes were carried out targeting the Artix-7 FPGA (Part: xc7a50tcpg236-1), a popular mid-range FPGA from AMD Xilinx. </a:t>
            </a:r>
            <a:r>
              <a:rPr lang="en-US" sz="2800" dirty="0">
                <a:solidFill>
                  <a:schemeClr val="bg1"/>
                </a:solidFill>
                <a:ea typeface="Sans Serif Collection" panose="020B0502040504020204" pitchFamily="34" charset="0"/>
                <a:cs typeface="Times New Roman" panose="02020603050405020304" pitchFamily="18" charset="0"/>
              </a:rPr>
              <a:t>Rigorous testing and simulation validate the functional correctness and superior performance of the proposed FIR filter, demonstrating significant improvements in delay and power consumption for high-performance DSP applications.</a:t>
            </a:r>
            <a:endParaRPr lang="en-IN" sz="2800" dirty="0">
              <a:solidFill>
                <a:schemeClr val="bg1"/>
              </a:solidFill>
              <a:ea typeface="Sans Serif Collection" panose="020B0502040504020204" pitchFamily="34" charset="0"/>
              <a:cs typeface="Times New Roman" panose="02020603050405020304" pitchFamily="18" charset="0"/>
            </a:endParaRPr>
          </a:p>
        </p:txBody>
      </p:sp>
    </p:spTree>
    <p:extLst>
      <p:ext uri="{BB962C8B-B14F-4D97-AF65-F5344CB8AC3E}">
        <p14:creationId xmlns:p14="http://schemas.microsoft.com/office/powerpoint/2010/main" val="2724319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F1E647-4EA6-7EB8-8B71-63422EFD30E9}"/>
            </a:ext>
          </a:extLst>
        </p:cNvPr>
        <p:cNvGrpSpPr/>
        <p:nvPr/>
      </p:nvGrpSpPr>
      <p:grpSpPr>
        <a:xfrm>
          <a:off x="0" y="0"/>
          <a:ext cx="0" cy="0"/>
          <a:chOff x="0" y="0"/>
          <a:chExt cx="0" cy="0"/>
        </a:xfrm>
      </p:grpSpPr>
      <p:pic>
        <p:nvPicPr>
          <p:cNvPr id="4" name="Image 0" descr="preencoded.png">
            <a:extLst>
              <a:ext uri="{FF2B5EF4-FFF2-40B4-BE49-F238E27FC236}">
                <a16:creationId xmlns:a16="http://schemas.microsoft.com/office/drawing/2014/main" id="{6DCF6B28-CCD4-8934-3961-57F872DDB079}"/>
              </a:ext>
            </a:extLst>
          </p:cNvPr>
          <p:cNvPicPr>
            <a:picLocks noChangeAspect="1"/>
          </p:cNvPicPr>
          <p:nvPr/>
        </p:nvPicPr>
        <p:blipFill>
          <a:blip r:embed="rId2"/>
          <a:stretch>
            <a:fillRect/>
          </a:stretch>
        </p:blipFill>
        <p:spPr>
          <a:xfrm>
            <a:off x="0" y="0"/>
            <a:ext cx="14630400" cy="8229600"/>
          </a:xfrm>
          <a:prstGeom prst="rect">
            <a:avLst/>
          </a:prstGeom>
        </p:spPr>
      </p:pic>
      <p:pic>
        <p:nvPicPr>
          <p:cNvPr id="6" name="Picture 5">
            <a:extLst>
              <a:ext uri="{FF2B5EF4-FFF2-40B4-BE49-F238E27FC236}">
                <a16:creationId xmlns:a16="http://schemas.microsoft.com/office/drawing/2014/main" id="{97687C5E-2B31-9B9F-29BB-9F71E8060DD1}"/>
              </a:ext>
            </a:extLst>
          </p:cNvPr>
          <p:cNvPicPr>
            <a:picLocks noChangeAspect="1"/>
          </p:cNvPicPr>
          <p:nvPr/>
        </p:nvPicPr>
        <p:blipFill>
          <a:blip r:embed="rId3"/>
          <a:stretch>
            <a:fillRect/>
          </a:stretch>
        </p:blipFill>
        <p:spPr>
          <a:xfrm>
            <a:off x="1" y="-1"/>
            <a:ext cx="14630399" cy="8229599"/>
          </a:xfrm>
          <a:prstGeom prst="rect">
            <a:avLst/>
          </a:prstGeom>
        </p:spPr>
      </p:pic>
      <p:sp>
        <p:nvSpPr>
          <p:cNvPr id="5" name="TextBox 4">
            <a:extLst>
              <a:ext uri="{FF2B5EF4-FFF2-40B4-BE49-F238E27FC236}">
                <a16:creationId xmlns:a16="http://schemas.microsoft.com/office/drawing/2014/main" id="{B9689B3A-D9C7-5116-A0FC-76B87D53B1F1}"/>
              </a:ext>
            </a:extLst>
          </p:cNvPr>
          <p:cNvSpPr txBox="1"/>
          <p:nvPr/>
        </p:nvSpPr>
        <p:spPr>
          <a:xfrm>
            <a:off x="1048512" y="1121664"/>
            <a:ext cx="12972288" cy="6140142"/>
          </a:xfrm>
          <a:prstGeom prst="rect">
            <a:avLst/>
          </a:prstGeom>
          <a:noFill/>
        </p:spPr>
        <p:txBody>
          <a:bodyPr wrap="square" rtlCol="0">
            <a:spAutoFit/>
          </a:bodyPr>
          <a:lstStyle/>
          <a:p>
            <a:pPr marL="621665" indent="-228600" algn="ctr">
              <a:buNone/>
            </a:pPr>
            <a:r>
              <a:rPr lang="en-IN" sz="2800" b="1" dirty="0">
                <a:solidFill>
                  <a:schemeClr val="bg1"/>
                </a:solidFill>
                <a:effectLst/>
                <a:latin typeface="Times New Roman" panose="02020603050405020304" pitchFamily="18" charset="0"/>
                <a:ea typeface="Times New Roman" panose="02020603050405020304" pitchFamily="18" charset="0"/>
              </a:rPr>
              <a:t>Partial Product Generation</a:t>
            </a:r>
          </a:p>
          <a:p>
            <a:pPr algn="just">
              <a:spcBef>
                <a:spcPts val="860"/>
              </a:spcBef>
              <a:buNone/>
            </a:pPr>
            <a:r>
              <a:rPr lang="en-IN" sz="2000" dirty="0">
                <a:solidFill>
                  <a:schemeClr val="bg1"/>
                </a:solidFill>
                <a:effectLst/>
                <a:latin typeface="Times New Roman" panose="02020603050405020304" pitchFamily="18" charset="0"/>
                <a:ea typeface="Times New Roman" panose="02020603050405020304" pitchFamily="18" charset="0"/>
              </a:rPr>
              <a:t>For all hybrid multiplier variants, 16 partial products are generated from 16-bit multiplicand and multiplier inputs using bitwise AND operations. </a:t>
            </a:r>
          </a:p>
          <a:p>
            <a:pPr marL="342900" lvl="0" indent="-342900" algn="just">
              <a:spcBef>
                <a:spcPts val="860"/>
              </a:spcBef>
              <a:buSzPts val="1000"/>
              <a:buFont typeface="Symbol" panose="05050102010706020507" pitchFamily="18" charset="2"/>
              <a:buChar char=""/>
              <a:tabLst>
                <a:tab pos="457200" algn="l"/>
              </a:tabLst>
            </a:pPr>
            <a:r>
              <a:rPr lang="en-IN" sz="2000" dirty="0">
                <a:solidFill>
                  <a:schemeClr val="bg1"/>
                </a:solidFill>
                <a:effectLst/>
                <a:latin typeface="Times New Roman" panose="02020603050405020304" pitchFamily="18" charset="0"/>
                <a:ea typeface="Times New Roman" panose="02020603050405020304" pitchFamily="18" charset="0"/>
              </a:rPr>
              <a:t>These partial products are generated using AND gates between bits of inputs A and B.</a:t>
            </a:r>
          </a:p>
          <a:p>
            <a:pPr marL="457200" algn="just">
              <a:spcBef>
                <a:spcPts val="860"/>
              </a:spcBef>
              <a:buNone/>
            </a:pPr>
            <a:r>
              <a:rPr lang="en-IN" sz="2000" dirty="0">
                <a:solidFill>
                  <a:schemeClr val="bg1"/>
                </a:solidFill>
                <a:effectLst/>
                <a:latin typeface="Times New Roman" panose="02020603050405020304" pitchFamily="18" charset="0"/>
                <a:ea typeface="Times New Roman" panose="02020603050405020304" pitchFamily="18" charset="0"/>
              </a:rPr>
              <a:t>PP0 = A &amp; {16{B[0]}}, PP1 = (A &amp; {16{B[1]}}) &lt;&lt; 1, ........ PP15 = (A &amp; {16{B[15]}}) &lt;&lt; 15.</a:t>
            </a:r>
          </a:p>
          <a:p>
            <a:pPr marL="457200" algn="ctr">
              <a:spcBef>
                <a:spcPts val="860"/>
              </a:spcBef>
              <a:buNone/>
            </a:pPr>
            <a:r>
              <a:rPr lang="en-US" sz="2000" dirty="0">
                <a:solidFill>
                  <a:schemeClr val="bg1"/>
                </a:solidFill>
                <a:effectLst/>
                <a:latin typeface="Times New Roman" panose="02020603050405020304" pitchFamily="18" charset="0"/>
                <a:ea typeface="Times New Roman" panose="02020603050405020304" pitchFamily="18" charset="0"/>
              </a:rPr>
              <a:t>For example, let’s multiply A (Multiplicand) = 1011 (11 in decimal) and B (Multiplier) = 1101 (13 in decimal):</a:t>
            </a:r>
            <a:endParaRPr lang="en-IN" sz="2000" dirty="0">
              <a:solidFill>
                <a:schemeClr val="bg1"/>
              </a:solidFill>
              <a:effectLst/>
              <a:latin typeface="Times New Roman" panose="02020603050405020304" pitchFamily="18" charset="0"/>
              <a:ea typeface="Times New Roman" panose="02020603050405020304" pitchFamily="18" charset="0"/>
            </a:endParaRPr>
          </a:p>
          <a:p>
            <a:pPr marL="914400" algn="ctr">
              <a:buNone/>
            </a:pPr>
            <a:r>
              <a:rPr lang="en-US" sz="2000" dirty="0">
                <a:solidFill>
                  <a:schemeClr val="bg1"/>
                </a:solidFill>
                <a:effectLst/>
                <a:latin typeface="Times New Roman" panose="02020603050405020304" pitchFamily="18" charset="0"/>
                <a:ea typeface="Times New Roman" panose="02020603050405020304" pitchFamily="18" charset="0"/>
              </a:rPr>
              <a:t>       1011	     (Multiplicand – A)</a:t>
            </a:r>
            <a:endParaRPr lang="en-IN" sz="2000" dirty="0">
              <a:solidFill>
                <a:schemeClr val="bg1"/>
              </a:solidFill>
              <a:latin typeface="Times New Roman" panose="02020603050405020304" pitchFamily="18" charset="0"/>
              <a:ea typeface="Times New Roman" panose="02020603050405020304" pitchFamily="18" charset="0"/>
            </a:endParaRPr>
          </a:p>
          <a:p>
            <a:pPr marL="914400" algn="ctr">
              <a:buNone/>
            </a:pPr>
            <a:r>
              <a:rPr lang="en-US" sz="2000" dirty="0">
                <a:solidFill>
                  <a:schemeClr val="bg1"/>
                </a:solidFill>
                <a:effectLst/>
                <a:latin typeface="Times New Roman" panose="02020603050405020304" pitchFamily="18" charset="0"/>
                <a:ea typeface="Times New Roman" panose="02020603050405020304" pitchFamily="18" charset="0"/>
              </a:rPr>
              <a:t>  ×   1101 	          (Multiplier – B)</a:t>
            </a:r>
            <a:endParaRPr lang="en-IN" sz="2000" dirty="0">
              <a:solidFill>
                <a:schemeClr val="bg1"/>
              </a:solidFill>
              <a:effectLst/>
              <a:latin typeface="Times New Roman" panose="02020603050405020304" pitchFamily="18" charset="0"/>
              <a:ea typeface="Times New Roman" panose="02020603050405020304" pitchFamily="18" charset="0"/>
            </a:endParaRPr>
          </a:p>
          <a:p>
            <a:pPr marL="457200" algn="ctr">
              <a:buNone/>
            </a:pPr>
            <a:r>
              <a:rPr lang="en-US" sz="2000" dirty="0">
                <a:solidFill>
                  <a:schemeClr val="bg1"/>
                </a:solidFill>
                <a:effectLst/>
                <a:latin typeface="Times New Roman" panose="02020603050405020304" pitchFamily="18" charset="0"/>
                <a:ea typeface="Times New Roman" panose="02020603050405020304" pitchFamily="18" charset="0"/>
              </a:rPr>
              <a:t>----------------------------------------------------------------------------</a:t>
            </a:r>
            <a:endParaRPr lang="en-IN" sz="2000" dirty="0">
              <a:solidFill>
                <a:schemeClr val="bg1"/>
              </a:solidFill>
              <a:effectLst/>
              <a:latin typeface="Times New Roman" panose="02020603050405020304" pitchFamily="18" charset="0"/>
              <a:ea typeface="Times New Roman" panose="02020603050405020304" pitchFamily="18" charset="0"/>
            </a:endParaRPr>
          </a:p>
          <a:p>
            <a:pPr marL="914400" algn="ctr">
              <a:buNone/>
            </a:pPr>
            <a:r>
              <a:rPr lang="en-US" sz="2000" dirty="0">
                <a:solidFill>
                  <a:schemeClr val="bg1"/>
                </a:solidFill>
                <a:effectLst/>
                <a:latin typeface="Times New Roman" panose="02020603050405020304" pitchFamily="18" charset="0"/>
                <a:ea typeface="Times New Roman" panose="02020603050405020304" pitchFamily="18" charset="0"/>
              </a:rPr>
              <a:t>          1011 	                        (B [0] × A)  </a:t>
            </a:r>
            <a:endParaRPr lang="en-IN" sz="2000" dirty="0">
              <a:solidFill>
                <a:schemeClr val="bg1"/>
              </a:solidFill>
              <a:effectLst/>
              <a:latin typeface="Times New Roman" panose="02020603050405020304" pitchFamily="18" charset="0"/>
              <a:ea typeface="Times New Roman" panose="02020603050405020304" pitchFamily="18" charset="0"/>
            </a:endParaRPr>
          </a:p>
          <a:p>
            <a:pPr marL="914400" algn="ctr">
              <a:buNone/>
            </a:pPr>
            <a:r>
              <a:rPr lang="en-US" sz="2000" dirty="0">
                <a:solidFill>
                  <a:schemeClr val="bg1"/>
                </a:solidFill>
                <a:effectLst/>
                <a:latin typeface="Times New Roman" panose="02020603050405020304" pitchFamily="18" charset="0"/>
                <a:ea typeface="Times New Roman" panose="02020603050405020304" pitchFamily="18" charset="0"/>
              </a:rPr>
              <a:t> +     00000	(B [1] × A, shifted 1 place)  </a:t>
            </a:r>
            <a:endParaRPr lang="en-IN" sz="2000" dirty="0">
              <a:solidFill>
                <a:schemeClr val="bg1"/>
              </a:solidFill>
              <a:effectLst/>
              <a:latin typeface="Times New Roman" panose="02020603050405020304" pitchFamily="18" charset="0"/>
              <a:ea typeface="Times New Roman" panose="02020603050405020304" pitchFamily="18" charset="0"/>
            </a:endParaRPr>
          </a:p>
          <a:p>
            <a:pPr marL="914400" algn="ctr">
              <a:buNone/>
            </a:pPr>
            <a:r>
              <a:rPr lang="en-US" sz="2000" dirty="0">
                <a:solidFill>
                  <a:schemeClr val="bg1"/>
                </a:solidFill>
                <a:effectLst/>
                <a:latin typeface="Times New Roman" panose="02020603050405020304" pitchFamily="18" charset="0"/>
                <a:ea typeface="Times New Roman" panose="02020603050405020304" pitchFamily="18" charset="0"/>
              </a:rPr>
              <a:t> +   101100	(B [2] × A, shifted 2 places)  </a:t>
            </a:r>
            <a:endParaRPr lang="en-IN" sz="2000" dirty="0">
              <a:solidFill>
                <a:schemeClr val="bg1"/>
              </a:solidFill>
              <a:effectLst/>
              <a:latin typeface="Times New Roman" panose="02020603050405020304" pitchFamily="18" charset="0"/>
              <a:ea typeface="Times New Roman" panose="02020603050405020304" pitchFamily="18" charset="0"/>
            </a:endParaRPr>
          </a:p>
          <a:p>
            <a:pPr marL="914400" algn="ctr">
              <a:buNone/>
            </a:pPr>
            <a:r>
              <a:rPr lang="en-US" sz="2000" dirty="0">
                <a:solidFill>
                  <a:schemeClr val="bg1"/>
                </a:solidFill>
                <a:effectLst/>
                <a:latin typeface="Times New Roman" panose="02020603050405020304" pitchFamily="18" charset="0"/>
                <a:ea typeface="Times New Roman" panose="02020603050405020304" pitchFamily="18" charset="0"/>
              </a:rPr>
              <a:t> + 1011000	(B [3] × A, shifted 3 places)  </a:t>
            </a:r>
            <a:endParaRPr lang="en-IN" sz="2000" dirty="0">
              <a:solidFill>
                <a:schemeClr val="bg1"/>
              </a:solidFill>
              <a:effectLst/>
              <a:latin typeface="Times New Roman" panose="02020603050405020304" pitchFamily="18" charset="0"/>
              <a:ea typeface="Times New Roman" panose="02020603050405020304" pitchFamily="18" charset="0"/>
            </a:endParaRPr>
          </a:p>
          <a:p>
            <a:pPr marL="457200" algn="ctr">
              <a:buNone/>
            </a:pPr>
            <a:r>
              <a:rPr lang="en-US" sz="2000" dirty="0">
                <a:solidFill>
                  <a:schemeClr val="bg1"/>
                </a:solidFill>
                <a:effectLst/>
                <a:latin typeface="Times New Roman" panose="02020603050405020304" pitchFamily="18" charset="0"/>
                <a:ea typeface="Times New Roman" panose="02020603050405020304" pitchFamily="18" charset="0"/>
              </a:rPr>
              <a:t>   ---------------------------------------------------------------------------</a:t>
            </a:r>
            <a:endParaRPr lang="en-IN" sz="2000" dirty="0">
              <a:solidFill>
                <a:schemeClr val="bg1"/>
              </a:solidFill>
              <a:effectLst/>
              <a:latin typeface="Times New Roman" panose="02020603050405020304" pitchFamily="18" charset="0"/>
              <a:ea typeface="Times New Roman" panose="02020603050405020304" pitchFamily="18" charset="0"/>
            </a:endParaRPr>
          </a:p>
          <a:p>
            <a:pPr marL="457200" algn="ctr">
              <a:buNone/>
            </a:pPr>
            <a:r>
              <a:rPr lang="en-US" sz="2000" dirty="0">
                <a:solidFill>
                  <a:schemeClr val="bg1"/>
                </a:solidFill>
                <a:effectLst/>
                <a:latin typeface="Times New Roman" panose="02020603050405020304" pitchFamily="18" charset="0"/>
                <a:ea typeface="Times New Roman" panose="02020603050405020304" pitchFamily="18" charset="0"/>
              </a:rPr>
              <a:t>   	              10001111               (Final Product - 143 in decimal) </a:t>
            </a:r>
            <a:endParaRPr lang="en-IN" sz="2000" dirty="0">
              <a:solidFill>
                <a:schemeClr val="bg1"/>
              </a:solidFill>
              <a:effectLst/>
              <a:latin typeface="Times New Roman" panose="02020603050405020304" pitchFamily="18" charset="0"/>
              <a:ea typeface="Times New Roman" panose="02020603050405020304" pitchFamily="18" charset="0"/>
            </a:endParaRPr>
          </a:p>
          <a:p>
            <a:pPr marL="342900" lvl="0" indent="-342900" algn="ctr">
              <a:spcBef>
                <a:spcPts val="860"/>
              </a:spcBef>
              <a:buSzPts val="1000"/>
              <a:buFont typeface="Symbol" panose="05050102010706020507" pitchFamily="18" charset="2"/>
              <a:buChar char=""/>
              <a:tabLst>
                <a:tab pos="457200" algn="l"/>
              </a:tabLst>
            </a:pPr>
            <a:r>
              <a:rPr lang="en-IN" sz="2000" dirty="0">
                <a:solidFill>
                  <a:schemeClr val="bg1"/>
                </a:solidFill>
                <a:effectLst/>
                <a:latin typeface="Times New Roman" panose="02020603050405020304" pitchFamily="18" charset="0"/>
                <a:ea typeface="Times New Roman" panose="02020603050405020304" pitchFamily="18" charset="0"/>
              </a:rPr>
              <a:t>The result is a set of 16 aligned partial binary values that need to be summed to produce the final product.</a:t>
            </a:r>
          </a:p>
          <a:p>
            <a:pPr algn="ctr">
              <a:spcBef>
                <a:spcPts val="860"/>
              </a:spcBef>
            </a:pPr>
            <a:r>
              <a:rPr lang="en-IN" sz="2000" dirty="0">
                <a:solidFill>
                  <a:schemeClr val="bg1"/>
                </a:solidFill>
                <a:effectLst/>
                <a:latin typeface="Times New Roman" panose="02020603050405020304" pitchFamily="18" charset="0"/>
                <a:ea typeface="Times New Roman" panose="02020603050405020304" pitchFamily="18" charset="0"/>
              </a:rPr>
              <a:t>These are then summed using 32-bit hybrid adders based on the selected architectural scheme.</a:t>
            </a:r>
          </a:p>
        </p:txBody>
      </p:sp>
      <p:sp>
        <p:nvSpPr>
          <p:cNvPr id="2" name="TextBox 1">
            <a:extLst>
              <a:ext uri="{FF2B5EF4-FFF2-40B4-BE49-F238E27FC236}">
                <a16:creationId xmlns:a16="http://schemas.microsoft.com/office/drawing/2014/main" id="{FA1CE218-AAE8-54B5-4889-D5DDBE1B4B67}"/>
              </a:ext>
            </a:extLst>
          </p:cNvPr>
          <p:cNvSpPr txBox="1"/>
          <p:nvPr/>
        </p:nvSpPr>
        <p:spPr>
          <a:xfrm>
            <a:off x="4711700" y="546100"/>
            <a:ext cx="5778500" cy="523220"/>
          </a:xfrm>
          <a:prstGeom prst="rect">
            <a:avLst/>
          </a:prstGeom>
          <a:noFill/>
        </p:spPr>
        <p:txBody>
          <a:bodyPr wrap="square" rtlCol="0">
            <a:spAutoFit/>
          </a:bodyPr>
          <a:lstStyle/>
          <a:p>
            <a:pPr algn="ctr"/>
            <a:r>
              <a:rPr lang="en-IN" sz="2800" dirty="0">
                <a:solidFill>
                  <a:schemeClr val="bg1"/>
                </a:solidFill>
              </a:rPr>
              <a:t>Hybrid Multiplier Design</a:t>
            </a:r>
            <a:endParaRPr lang="en-IN" sz="2000" dirty="0">
              <a:solidFill>
                <a:schemeClr val="bg1"/>
              </a:solidFill>
            </a:endParaRPr>
          </a:p>
        </p:txBody>
      </p:sp>
    </p:spTree>
    <p:extLst>
      <p:ext uri="{BB962C8B-B14F-4D97-AF65-F5344CB8AC3E}">
        <p14:creationId xmlns:p14="http://schemas.microsoft.com/office/powerpoint/2010/main" val="30308872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43F76D-5737-7789-095D-35F9774FEFFA}"/>
            </a:ext>
          </a:extLst>
        </p:cNvPr>
        <p:cNvGrpSpPr/>
        <p:nvPr/>
      </p:nvGrpSpPr>
      <p:grpSpPr>
        <a:xfrm>
          <a:off x="0" y="0"/>
          <a:ext cx="0" cy="0"/>
          <a:chOff x="0" y="0"/>
          <a:chExt cx="0" cy="0"/>
        </a:xfrm>
      </p:grpSpPr>
      <p:pic>
        <p:nvPicPr>
          <p:cNvPr id="4" name="Image 0" descr="preencoded.png">
            <a:extLst>
              <a:ext uri="{FF2B5EF4-FFF2-40B4-BE49-F238E27FC236}">
                <a16:creationId xmlns:a16="http://schemas.microsoft.com/office/drawing/2014/main" id="{ED5ACEE0-C311-EFF1-A489-5542E09A4DC1}"/>
              </a:ext>
            </a:extLst>
          </p:cNvPr>
          <p:cNvPicPr>
            <a:picLocks noChangeAspect="1"/>
          </p:cNvPicPr>
          <p:nvPr/>
        </p:nvPicPr>
        <p:blipFill>
          <a:blip r:embed="rId2"/>
          <a:stretch>
            <a:fillRect/>
          </a:stretch>
        </p:blipFill>
        <p:spPr>
          <a:xfrm>
            <a:off x="0" y="0"/>
            <a:ext cx="14630400" cy="8229600"/>
          </a:xfrm>
          <a:prstGeom prst="rect">
            <a:avLst/>
          </a:prstGeom>
        </p:spPr>
      </p:pic>
      <p:pic>
        <p:nvPicPr>
          <p:cNvPr id="6" name="Picture 5">
            <a:extLst>
              <a:ext uri="{FF2B5EF4-FFF2-40B4-BE49-F238E27FC236}">
                <a16:creationId xmlns:a16="http://schemas.microsoft.com/office/drawing/2014/main" id="{2D6AEF50-0526-62BB-EF0A-B60964650488}"/>
              </a:ext>
            </a:extLst>
          </p:cNvPr>
          <p:cNvPicPr>
            <a:picLocks noChangeAspect="1"/>
          </p:cNvPicPr>
          <p:nvPr/>
        </p:nvPicPr>
        <p:blipFill>
          <a:blip r:embed="rId3"/>
          <a:stretch>
            <a:fillRect/>
          </a:stretch>
        </p:blipFill>
        <p:spPr>
          <a:xfrm>
            <a:off x="1" y="-1"/>
            <a:ext cx="14630399" cy="8229599"/>
          </a:xfrm>
          <a:prstGeom prst="rect">
            <a:avLst/>
          </a:prstGeom>
        </p:spPr>
      </p:pic>
      <p:sp>
        <p:nvSpPr>
          <p:cNvPr id="3" name="TextBox 2">
            <a:extLst>
              <a:ext uri="{FF2B5EF4-FFF2-40B4-BE49-F238E27FC236}">
                <a16:creationId xmlns:a16="http://schemas.microsoft.com/office/drawing/2014/main" id="{1E3C16EF-FBC7-6C5B-FE84-E9FEA811D0E7}"/>
              </a:ext>
            </a:extLst>
          </p:cNvPr>
          <p:cNvSpPr txBox="1"/>
          <p:nvPr/>
        </p:nvSpPr>
        <p:spPr>
          <a:xfrm>
            <a:off x="1595765" y="152156"/>
            <a:ext cx="11918819" cy="523220"/>
          </a:xfrm>
          <a:prstGeom prst="rect">
            <a:avLst/>
          </a:prstGeom>
          <a:noFill/>
        </p:spPr>
        <p:txBody>
          <a:bodyPr wrap="square" rtlCol="0">
            <a:spAutoFit/>
          </a:bodyPr>
          <a:lstStyle/>
          <a:p>
            <a:pPr algn="ctr"/>
            <a:r>
              <a:rPr lang="en-US" sz="2800" dirty="0">
                <a:solidFill>
                  <a:schemeClr val="accent4"/>
                </a:solidFill>
                <a:latin typeface="Times New Roman" panose="02020603050405020304" pitchFamily="18" charset="0"/>
                <a:cs typeface="Times New Roman" panose="02020603050405020304" pitchFamily="18" charset="0"/>
              </a:rPr>
              <a:t>1</a:t>
            </a:r>
            <a:r>
              <a:rPr lang="en-IN" sz="2800" dirty="0">
                <a:solidFill>
                  <a:schemeClr val="accent4"/>
                </a:solidFill>
                <a:latin typeface="Times New Roman" panose="02020603050405020304" pitchFamily="18" charset="0"/>
                <a:cs typeface="Times New Roman" panose="02020603050405020304" pitchFamily="18" charset="0"/>
              </a:rPr>
              <a:t>6 Bit Multipliers Results</a:t>
            </a:r>
            <a:endParaRPr lang="en-IN" sz="2800" dirty="0"/>
          </a:p>
        </p:txBody>
      </p:sp>
      <p:graphicFrame>
        <p:nvGraphicFramePr>
          <p:cNvPr id="2" name="Table 1">
            <a:extLst>
              <a:ext uri="{FF2B5EF4-FFF2-40B4-BE49-F238E27FC236}">
                <a16:creationId xmlns:a16="http://schemas.microsoft.com/office/drawing/2014/main" id="{BA0E21C8-02CE-FF67-56D6-5A018521DA98}"/>
              </a:ext>
            </a:extLst>
          </p:cNvPr>
          <p:cNvGraphicFramePr>
            <a:graphicFrameLocks noGrp="1"/>
          </p:cNvGraphicFramePr>
          <p:nvPr>
            <p:extLst>
              <p:ext uri="{D42A27DB-BD31-4B8C-83A1-F6EECF244321}">
                <p14:modId xmlns:p14="http://schemas.microsoft.com/office/powerpoint/2010/main" val="576929482"/>
              </p:ext>
            </p:extLst>
          </p:nvPr>
        </p:nvGraphicFramePr>
        <p:xfrm>
          <a:off x="708101" y="827531"/>
          <a:ext cx="13214197" cy="7188283"/>
        </p:xfrm>
        <a:graphic>
          <a:graphicData uri="http://schemas.openxmlformats.org/drawingml/2006/table">
            <a:tbl>
              <a:tblPr firstRow="1" firstCol="1" bandRow="1">
                <a:tableStyleId>{21E4AEA4-8DFA-4A89-87EB-49C32662AFE0}</a:tableStyleId>
              </a:tblPr>
              <a:tblGrid>
                <a:gridCol w="1862254">
                  <a:extLst>
                    <a:ext uri="{9D8B030D-6E8A-4147-A177-3AD203B41FA5}">
                      <a16:colId xmlns:a16="http://schemas.microsoft.com/office/drawing/2014/main" val="350893903"/>
                    </a:ext>
                  </a:extLst>
                </a:gridCol>
                <a:gridCol w="4175170">
                  <a:extLst>
                    <a:ext uri="{9D8B030D-6E8A-4147-A177-3AD203B41FA5}">
                      <a16:colId xmlns:a16="http://schemas.microsoft.com/office/drawing/2014/main" val="2452194186"/>
                    </a:ext>
                  </a:extLst>
                </a:gridCol>
                <a:gridCol w="1483774">
                  <a:extLst>
                    <a:ext uri="{9D8B030D-6E8A-4147-A177-3AD203B41FA5}">
                      <a16:colId xmlns:a16="http://schemas.microsoft.com/office/drawing/2014/main" val="8062953"/>
                    </a:ext>
                  </a:extLst>
                </a:gridCol>
                <a:gridCol w="1618549">
                  <a:extLst>
                    <a:ext uri="{9D8B030D-6E8A-4147-A177-3AD203B41FA5}">
                      <a16:colId xmlns:a16="http://schemas.microsoft.com/office/drawing/2014/main" val="3872540228"/>
                    </a:ext>
                  </a:extLst>
                </a:gridCol>
                <a:gridCol w="1618549">
                  <a:extLst>
                    <a:ext uri="{9D8B030D-6E8A-4147-A177-3AD203B41FA5}">
                      <a16:colId xmlns:a16="http://schemas.microsoft.com/office/drawing/2014/main" val="2522470525"/>
                    </a:ext>
                  </a:extLst>
                </a:gridCol>
                <a:gridCol w="1282859">
                  <a:extLst>
                    <a:ext uri="{9D8B030D-6E8A-4147-A177-3AD203B41FA5}">
                      <a16:colId xmlns:a16="http://schemas.microsoft.com/office/drawing/2014/main" val="2383140613"/>
                    </a:ext>
                  </a:extLst>
                </a:gridCol>
                <a:gridCol w="1173042">
                  <a:extLst>
                    <a:ext uri="{9D8B030D-6E8A-4147-A177-3AD203B41FA5}">
                      <a16:colId xmlns:a16="http://schemas.microsoft.com/office/drawing/2014/main" val="4200328828"/>
                    </a:ext>
                  </a:extLst>
                </a:gridCol>
              </a:tblGrid>
              <a:tr h="745774">
                <a:tc>
                  <a:txBody>
                    <a:bodyPr/>
                    <a:lstStyle/>
                    <a:p>
                      <a:pPr algn="ctr">
                        <a:lnSpc>
                          <a:spcPct val="107000"/>
                        </a:lnSpc>
                        <a:spcAft>
                          <a:spcPts val="800"/>
                        </a:spcAft>
                        <a:buNone/>
                      </a:pPr>
                      <a:r>
                        <a:rPr lang="en-IN" sz="1400" kern="100">
                          <a:effectLst/>
                        </a:rPr>
                        <a:t>Type</a:t>
                      </a:r>
                      <a:endParaRPr lang="en-IN" sz="1100" kern="100">
                        <a:effectLst/>
                      </a:endParaRPr>
                    </a:p>
                    <a:p>
                      <a:pPr algn="ctr">
                        <a:lnSpc>
                          <a:spcPct val="107000"/>
                        </a:lnSpc>
                        <a:spcAft>
                          <a:spcPts val="800"/>
                        </a:spcAft>
                        <a:buNone/>
                      </a:pPr>
                      <a:r>
                        <a:rPr lang="en-IN" sz="1400" kern="100">
                          <a:effectLst/>
                        </a:rPr>
                        <a:t> </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45614" marR="45614" marT="0" marB="0" anchor="ctr"/>
                </a:tc>
                <a:tc>
                  <a:txBody>
                    <a:bodyPr/>
                    <a:lstStyle/>
                    <a:p>
                      <a:pPr algn="ctr">
                        <a:lnSpc>
                          <a:spcPct val="107000"/>
                        </a:lnSpc>
                        <a:spcAft>
                          <a:spcPts val="800"/>
                        </a:spcAft>
                        <a:buNone/>
                      </a:pPr>
                      <a:r>
                        <a:rPr lang="en-IN" sz="1400" kern="100" dirty="0">
                          <a:effectLst/>
                        </a:rPr>
                        <a:t>MULTIPLIER</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5614" marR="45614" marT="0" marB="0" anchor="ctr"/>
                </a:tc>
                <a:tc>
                  <a:txBody>
                    <a:bodyPr/>
                    <a:lstStyle/>
                    <a:p>
                      <a:pPr algn="ctr">
                        <a:lnSpc>
                          <a:spcPct val="107000"/>
                        </a:lnSpc>
                        <a:spcAft>
                          <a:spcPts val="800"/>
                        </a:spcAft>
                        <a:buNone/>
                      </a:pPr>
                      <a:r>
                        <a:rPr lang="en-IN" sz="1400" kern="100" dirty="0">
                          <a:effectLst/>
                        </a:rPr>
                        <a:t>Total</a:t>
                      </a:r>
                      <a:r>
                        <a:rPr lang="en-IN" sz="1100" kern="100" dirty="0">
                          <a:effectLst/>
                        </a:rPr>
                        <a:t> </a:t>
                      </a:r>
                      <a:r>
                        <a:rPr lang="en-IN" sz="1400" kern="100" dirty="0">
                          <a:effectLst/>
                        </a:rPr>
                        <a:t>Power</a:t>
                      </a:r>
                      <a:r>
                        <a:rPr lang="en-IN" sz="1100" kern="100" dirty="0">
                          <a:effectLst/>
                        </a:rPr>
                        <a:t> </a:t>
                      </a:r>
                      <a:r>
                        <a:rPr lang="en-IN" sz="1400" kern="100" dirty="0">
                          <a:effectLst/>
                        </a:rPr>
                        <a:t>(W)</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5614" marR="45614" marT="0" marB="0" anchor="ctr"/>
                </a:tc>
                <a:tc>
                  <a:txBody>
                    <a:bodyPr/>
                    <a:lstStyle/>
                    <a:p>
                      <a:pPr algn="ctr">
                        <a:lnSpc>
                          <a:spcPct val="107000"/>
                        </a:lnSpc>
                        <a:spcAft>
                          <a:spcPts val="800"/>
                        </a:spcAft>
                        <a:buNone/>
                      </a:pPr>
                      <a:r>
                        <a:rPr lang="en-IN" sz="1400" kern="100" dirty="0">
                          <a:effectLst/>
                        </a:rPr>
                        <a:t>Delay</a:t>
                      </a:r>
                      <a:r>
                        <a:rPr lang="en-IN" sz="1100" kern="100" dirty="0">
                          <a:effectLst/>
                        </a:rPr>
                        <a:t> </a:t>
                      </a:r>
                      <a:r>
                        <a:rPr lang="en-IN" sz="1400" kern="100" dirty="0">
                          <a:effectLst/>
                        </a:rPr>
                        <a:t>(ns)</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5614" marR="45614" marT="0" marB="0" anchor="ctr"/>
                </a:tc>
                <a:tc>
                  <a:txBody>
                    <a:bodyPr/>
                    <a:lstStyle/>
                    <a:p>
                      <a:pPr algn="ctr">
                        <a:lnSpc>
                          <a:spcPct val="107000"/>
                        </a:lnSpc>
                        <a:spcAft>
                          <a:spcPts val="800"/>
                        </a:spcAft>
                        <a:buNone/>
                      </a:pPr>
                      <a:r>
                        <a:rPr lang="en-IN" sz="1400" kern="100" dirty="0">
                          <a:effectLst/>
                        </a:rPr>
                        <a:t>Power</a:t>
                      </a:r>
                      <a:r>
                        <a:rPr lang="en-IN" sz="1100" kern="100" dirty="0">
                          <a:effectLst/>
                        </a:rPr>
                        <a:t> </a:t>
                      </a:r>
                      <a:r>
                        <a:rPr lang="en-IN" sz="1400" kern="100" dirty="0">
                          <a:effectLst/>
                        </a:rPr>
                        <a:t>Delay</a:t>
                      </a:r>
                      <a:r>
                        <a:rPr lang="en-IN" sz="1100" kern="100" dirty="0">
                          <a:effectLst/>
                        </a:rPr>
                        <a:t> </a:t>
                      </a:r>
                      <a:r>
                        <a:rPr lang="en-IN" sz="1400" kern="100" dirty="0">
                          <a:effectLst/>
                        </a:rPr>
                        <a:t>Product</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5614" marR="45614" marT="0" marB="0" anchor="ctr"/>
                </a:tc>
                <a:tc>
                  <a:txBody>
                    <a:bodyPr/>
                    <a:lstStyle/>
                    <a:p>
                      <a:pPr algn="ctr">
                        <a:lnSpc>
                          <a:spcPct val="107000"/>
                        </a:lnSpc>
                        <a:spcAft>
                          <a:spcPts val="800"/>
                        </a:spcAft>
                        <a:buNone/>
                      </a:pPr>
                      <a:r>
                        <a:rPr lang="en-IN" sz="1400" kern="100" dirty="0">
                          <a:effectLst/>
                        </a:rPr>
                        <a:t>Slice</a:t>
                      </a:r>
                      <a:r>
                        <a:rPr lang="en-IN" sz="1100" kern="100" dirty="0">
                          <a:effectLst/>
                        </a:rPr>
                        <a:t> </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5614" marR="45614" marT="0" marB="0" anchor="ctr"/>
                </a:tc>
                <a:tc>
                  <a:txBody>
                    <a:bodyPr/>
                    <a:lstStyle/>
                    <a:p>
                      <a:pPr algn="ctr">
                        <a:lnSpc>
                          <a:spcPct val="107000"/>
                        </a:lnSpc>
                        <a:spcAft>
                          <a:spcPts val="800"/>
                        </a:spcAft>
                        <a:buNone/>
                      </a:pPr>
                      <a:r>
                        <a:rPr lang="en-IN" sz="1400" kern="100" dirty="0">
                          <a:effectLst/>
                        </a:rPr>
                        <a:t>LUT</a:t>
                      </a:r>
                      <a:r>
                        <a:rPr lang="en-IN" sz="1100" kern="100" dirty="0">
                          <a:effectLst/>
                        </a:rPr>
                        <a:t>  as </a:t>
                      </a:r>
                      <a:r>
                        <a:rPr lang="en-IN" sz="1400" kern="100" dirty="0">
                          <a:effectLst/>
                        </a:rPr>
                        <a:t>logic</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5614" marR="45614" marT="0" marB="0" anchor="ctr"/>
                </a:tc>
                <a:extLst>
                  <a:ext uri="{0D108BD9-81ED-4DB2-BD59-A6C34878D82A}">
                    <a16:rowId xmlns:a16="http://schemas.microsoft.com/office/drawing/2014/main" val="883177350"/>
                  </a:ext>
                </a:extLst>
              </a:tr>
              <a:tr h="169909">
                <a:tc rowSpan="4">
                  <a:txBody>
                    <a:bodyPr/>
                    <a:lstStyle/>
                    <a:p>
                      <a:pPr algn="ctr">
                        <a:lnSpc>
                          <a:spcPct val="107000"/>
                        </a:lnSpc>
                        <a:spcAft>
                          <a:spcPts val="800"/>
                        </a:spcAft>
                        <a:buNone/>
                      </a:pPr>
                      <a:r>
                        <a:rPr lang="en-IN" sz="1400" kern="100" dirty="0">
                          <a:effectLst/>
                        </a:rPr>
                        <a:t> </a:t>
                      </a:r>
                      <a:endParaRPr lang="en-IN" sz="1100" kern="100" dirty="0">
                        <a:effectLst/>
                      </a:endParaRPr>
                    </a:p>
                    <a:p>
                      <a:pPr algn="ctr">
                        <a:lnSpc>
                          <a:spcPct val="107000"/>
                        </a:lnSpc>
                        <a:spcAft>
                          <a:spcPts val="800"/>
                        </a:spcAft>
                        <a:buNone/>
                      </a:pPr>
                      <a:r>
                        <a:rPr lang="en-IN" sz="1400" kern="100" dirty="0">
                          <a:effectLst/>
                        </a:rPr>
                        <a:t>Conventional</a:t>
                      </a:r>
                      <a:endParaRPr lang="en-IN" sz="1100" kern="100" dirty="0">
                        <a:effectLst/>
                      </a:endParaRPr>
                    </a:p>
                    <a:p>
                      <a:pPr algn="ctr">
                        <a:lnSpc>
                          <a:spcPct val="107000"/>
                        </a:lnSpc>
                        <a:spcAft>
                          <a:spcPts val="800"/>
                        </a:spcAft>
                        <a:buNone/>
                      </a:pPr>
                      <a:r>
                        <a:rPr lang="en-IN" sz="1400" kern="100" dirty="0">
                          <a:effectLst/>
                        </a:rPr>
                        <a:t>Multipliers</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5614" marR="45614" marT="0" marB="0" anchor="ctr"/>
                </a:tc>
                <a:tc>
                  <a:txBody>
                    <a:bodyPr/>
                    <a:lstStyle/>
                    <a:p>
                      <a:pPr algn="ctr">
                        <a:lnSpc>
                          <a:spcPct val="107000"/>
                        </a:lnSpc>
                        <a:spcAft>
                          <a:spcPts val="800"/>
                        </a:spcAft>
                        <a:buNone/>
                      </a:pPr>
                      <a:r>
                        <a:rPr lang="en-IN" sz="1600" kern="100" dirty="0">
                          <a:effectLst/>
                        </a:rPr>
                        <a:t>Dadda </a:t>
                      </a:r>
                    </a:p>
                  </a:txBody>
                  <a:tcPr marL="45614" marR="45614" marT="0" marB="0" anchor="ctr"/>
                </a:tc>
                <a:tc>
                  <a:txBody>
                    <a:bodyPr/>
                    <a:lstStyle/>
                    <a:p>
                      <a:pPr algn="ctr">
                        <a:lnSpc>
                          <a:spcPct val="107000"/>
                        </a:lnSpc>
                        <a:spcAft>
                          <a:spcPts val="800"/>
                        </a:spcAft>
                        <a:buNone/>
                      </a:pPr>
                      <a:r>
                        <a:rPr lang="en-IN" sz="1600" kern="100" dirty="0">
                          <a:effectLst/>
                        </a:rPr>
                        <a:t>37.424</a:t>
                      </a:r>
                      <a:endParaRPr lang="en-IN" sz="12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5614" marR="45614" marT="0" marB="0" anchor="ctr"/>
                </a:tc>
                <a:tc>
                  <a:txBody>
                    <a:bodyPr/>
                    <a:lstStyle/>
                    <a:p>
                      <a:pPr algn="ctr">
                        <a:lnSpc>
                          <a:spcPct val="107000"/>
                        </a:lnSpc>
                        <a:spcAft>
                          <a:spcPts val="800"/>
                        </a:spcAft>
                        <a:buNone/>
                      </a:pPr>
                      <a:r>
                        <a:rPr lang="en-IN" sz="1600" kern="100">
                          <a:effectLst/>
                        </a:rPr>
                        <a:t>25.773</a:t>
                      </a:r>
                      <a:endParaRPr lang="en-IN"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45614" marR="45614" marT="0" marB="0" anchor="ctr"/>
                </a:tc>
                <a:tc>
                  <a:txBody>
                    <a:bodyPr/>
                    <a:lstStyle/>
                    <a:p>
                      <a:pPr algn="ctr">
                        <a:lnSpc>
                          <a:spcPct val="107000"/>
                        </a:lnSpc>
                        <a:spcAft>
                          <a:spcPts val="800"/>
                        </a:spcAft>
                        <a:buNone/>
                      </a:pPr>
                      <a:r>
                        <a:rPr lang="en-IN" sz="1600" kern="100">
                          <a:effectLst/>
                        </a:rPr>
                        <a:t>964.528</a:t>
                      </a:r>
                      <a:endParaRPr lang="en-IN"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45614" marR="45614" marT="0" marB="0" anchor="ctr"/>
                </a:tc>
                <a:tc>
                  <a:txBody>
                    <a:bodyPr/>
                    <a:lstStyle/>
                    <a:p>
                      <a:pPr algn="ctr">
                        <a:lnSpc>
                          <a:spcPct val="107000"/>
                        </a:lnSpc>
                        <a:spcAft>
                          <a:spcPts val="800"/>
                        </a:spcAft>
                        <a:buNone/>
                      </a:pPr>
                      <a:r>
                        <a:rPr lang="en-IN" sz="1600" kern="100">
                          <a:effectLst/>
                        </a:rPr>
                        <a:t>102</a:t>
                      </a:r>
                      <a:endParaRPr lang="en-IN"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45614" marR="45614" marT="0" marB="0" anchor="ctr"/>
                </a:tc>
                <a:tc>
                  <a:txBody>
                    <a:bodyPr/>
                    <a:lstStyle/>
                    <a:p>
                      <a:pPr algn="ctr">
                        <a:lnSpc>
                          <a:spcPct val="107000"/>
                        </a:lnSpc>
                        <a:spcAft>
                          <a:spcPts val="800"/>
                        </a:spcAft>
                        <a:buNone/>
                      </a:pPr>
                      <a:r>
                        <a:rPr lang="en-IN" sz="1600" kern="100">
                          <a:effectLst/>
                        </a:rPr>
                        <a:t>350</a:t>
                      </a:r>
                      <a:endParaRPr lang="en-IN"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45614" marR="45614" marT="0" marB="0" anchor="ctr"/>
                </a:tc>
                <a:extLst>
                  <a:ext uri="{0D108BD9-81ED-4DB2-BD59-A6C34878D82A}">
                    <a16:rowId xmlns:a16="http://schemas.microsoft.com/office/drawing/2014/main" val="2172520461"/>
                  </a:ext>
                </a:extLst>
              </a:tr>
              <a:tr h="169909">
                <a:tc vMerge="1">
                  <a:txBody>
                    <a:bodyPr/>
                    <a:lstStyle/>
                    <a:p>
                      <a:endParaRPr lang="en-IN"/>
                    </a:p>
                  </a:txBody>
                  <a:tcPr/>
                </a:tc>
                <a:tc>
                  <a:txBody>
                    <a:bodyPr/>
                    <a:lstStyle/>
                    <a:p>
                      <a:pPr marL="0" marR="0" lvl="0" indent="0" algn="ctr" defTabSz="914400" rtl="0" eaLnBrk="1" fontAlgn="auto" latinLnBrk="0" hangingPunct="1">
                        <a:lnSpc>
                          <a:spcPct val="107000"/>
                        </a:lnSpc>
                        <a:spcBef>
                          <a:spcPts val="0"/>
                        </a:spcBef>
                        <a:spcAft>
                          <a:spcPts val="800"/>
                        </a:spcAft>
                        <a:buClrTx/>
                        <a:buSzTx/>
                        <a:buFontTx/>
                        <a:buNone/>
                        <a:tabLst/>
                        <a:defRPr/>
                      </a:pPr>
                      <a:r>
                        <a:rPr lang="en-IN" sz="1600" kern="100" dirty="0">
                          <a:effectLst/>
                        </a:rPr>
                        <a:t>Karatsuba</a:t>
                      </a:r>
                      <a:endParaRPr lang="en-IN" sz="1200" kern="100" dirty="0">
                        <a:effectLst/>
                      </a:endParaRPr>
                    </a:p>
                  </a:txBody>
                  <a:tcPr marL="45614" marR="45614" marT="0" marB="0" anchor="ctr"/>
                </a:tc>
                <a:tc>
                  <a:txBody>
                    <a:bodyPr/>
                    <a:lstStyle/>
                    <a:p>
                      <a:pPr algn="ctr">
                        <a:lnSpc>
                          <a:spcPct val="107000"/>
                        </a:lnSpc>
                        <a:spcAft>
                          <a:spcPts val="800"/>
                        </a:spcAft>
                        <a:buNone/>
                      </a:pPr>
                      <a:r>
                        <a:rPr lang="en-IN" sz="1600" kern="100">
                          <a:effectLst/>
                        </a:rPr>
                        <a:t>34.168</a:t>
                      </a:r>
                      <a:endParaRPr lang="en-IN"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45614" marR="45614" marT="0" marB="0" anchor="ctr"/>
                </a:tc>
                <a:tc>
                  <a:txBody>
                    <a:bodyPr/>
                    <a:lstStyle/>
                    <a:p>
                      <a:pPr algn="ctr">
                        <a:lnSpc>
                          <a:spcPct val="107000"/>
                        </a:lnSpc>
                        <a:spcAft>
                          <a:spcPts val="800"/>
                        </a:spcAft>
                        <a:buNone/>
                      </a:pPr>
                      <a:r>
                        <a:rPr lang="en-IN" sz="1600" kern="100" dirty="0">
                          <a:effectLst/>
                        </a:rPr>
                        <a:t>21.154</a:t>
                      </a:r>
                      <a:endParaRPr lang="en-IN" sz="12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5614" marR="45614" marT="0" marB="0" anchor="ctr"/>
                </a:tc>
                <a:tc>
                  <a:txBody>
                    <a:bodyPr/>
                    <a:lstStyle/>
                    <a:p>
                      <a:pPr algn="ctr">
                        <a:lnSpc>
                          <a:spcPct val="107000"/>
                        </a:lnSpc>
                        <a:spcAft>
                          <a:spcPts val="800"/>
                        </a:spcAft>
                        <a:buNone/>
                      </a:pPr>
                      <a:r>
                        <a:rPr lang="en-IN" sz="1600" kern="100">
                          <a:effectLst/>
                        </a:rPr>
                        <a:t>722.789</a:t>
                      </a:r>
                      <a:endParaRPr lang="en-IN"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45614" marR="45614" marT="0" marB="0" anchor="ctr"/>
                </a:tc>
                <a:tc>
                  <a:txBody>
                    <a:bodyPr/>
                    <a:lstStyle/>
                    <a:p>
                      <a:pPr algn="ctr">
                        <a:lnSpc>
                          <a:spcPct val="107000"/>
                        </a:lnSpc>
                        <a:spcAft>
                          <a:spcPts val="800"/>
                        </a:spcAft>
                        <a:buNone/>
                      </a:pPr>
                      <a:r>
                        <a:rPr lang="en-IN" sz="1600" kern="100">
                          <a:effectLst/>
                        </a:rPr>
                        <a:t>149</a:t>
                      </a:r>
                      <a:endParaRPr lang="en-IN"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45614" marR="45614" marT="0" marB="0" anchor="ctr"/>
                </a:tc>
                <a:tc>
                  <a:txBody>
                    <a:bodyPr/>
                    <a:lstStyle/>
                    <a:p>
                      <a:pPr algn="ctr">
                        <a:lnSpc>
                          <a:spcPct val="107000"/>
                        </a:lnSpc>
                        <a:spcAft>
                          <a:spcPts val="800"/>
                        </a:spcAft>
                        <a:buNone/>
                      </a:pPr>
                      <a:r>
                        <a:rPr lang="en-IN" sz="1600" kern="100">
                          <a:effectLst/>
                        </a:rPr>
                        <a:t>465</a:t>
                      </a:r>
                      <a:endParaRPr lang="en-IN"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45614" marR="45614" marT="0" marB="0" anchor="ctr"/>
                </a:tc>
                <a:extLst>
                  <a:ext uri="{0D108BD9-81ED-4DB2-BD59-A6C34878D82A}">
                    <a16:rowId xmlns:a16="http://schemas.microsoft.com/office/drawing/2014/main" val="4027825677"/>
                  </a:ext>
                </a:extLst>
              </a:tr>
              <a:tr h="169909">
                <a:tc vMerge="1">
                  <a:txBody>
                    <a:bodyPr/>
                    <a:lstStyle/>
                    <a:p>
                      <a:endParaRPr lang="en-IN"/>
                    </a:p>
                  </a:txBody>
                  <a:tcPr/>
                </a:tc>
                <a:tc>
                  <a:txBody>
                    <a:bodyPr/>
                    <a:lstStyle/>
                    <a:p>
                      <a:pPr algn="ctr">
                        <a:lnSpc>
                          <a:spcPct val="107000"/>
                        </a:lnSpc>
                        <a:spcAft>
                          <a:spcPts val="800"/>
                        </a:spcAft>
                        <a:buNone/>
                      </a:pPr>
                      <a:r>
                        <a:rPr lang="en-IN" sz="1600" kern="100">
                          <a:effectLst/>
                        </a:rPr>
                        <a:t>Wallace</a:t>
                      </a:r>
                      <a:endParaRPr lang="en-IN"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45614" marR="45614" marT="0" marB="0" anchor="ctr"/>
                </a:tc>
                <a:tc>
                  <a:txBody>
                    <a:bodyPr/>
                    <a:lstStyle/>
                    <a:p>
                      <a:pPr algn="ctr">
                        <a:lnSpc>
                          <a:spcPct val="107000"/>
                        </a:lnSpc>
                        <a:spcAft>
                          <a:spcPts val="800"/>
                        </a:spcAft>
                        <a:buNone/>
                      </a:pPr>
                      <a:r>
                        <a:rPr lang="en-IN" sz="1600" kern="100">
                          <a:effectLst/>
                        </a:rPr>
                        <a:t>39.189</a:t>
                      </a:r>
                      <a:endParaRPr lang="en-IN"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45614" marR="45614" marT="0" marB="0" anchor="ctr"/>
                </a:tc>
                <a:tc>
                  <a:txBody>
                    <a:bodyPr/>
                    <a:lstStyle/>
                    <a:p>
                      <a:pPr algn="ctr">
                        <a:lnSpc>
                          <a:spcPct val="107000"/>
                        </a:lnSpc>
                        <a:spcAft>
                          <a:spcPts val="800"/>
                        </a:spcAft>
                        <a:buNone/>
                      </a:pPr>
                      <a:r>
                        <a:rPr lang="en-IN" sz="1600" kern="100">
                          <a:effectLst/>
                        </a:rPr>
                        <a:t>23.546</a:t>
                      </a:r>
                      <a:endParaRPr lang="en-IN"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45614" marR="45614" marT="0" marB="0" anchor="ctr"/>
                </a:tc>
                <a:tc>
                  <a:txBody>
                    <a:bodyPr/>
                    <a:lstStyle/>
                    <a:p>
                      <a:pPr algn="ctr">
                        <a:lnSpc>
                          <a:spcPct val="107000"/>
                        </a:lnSpc>
                        <a:spcAft>
                          <a:spcPts val="800"/>
                        </a:spcAft>
                        <a:buNone/>
                      </a:pPr>
                      <a:r>
                        <a:rPr lang="en-IN" sz="1600" kern="100">
                          <a:effectLst/>
                        </a:rPr>
                        <a:t>922.744</a:t>
                      </a:r>
                      <a:endParaRPr lang="en-IN"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45614" marR="45614" marT="0" marB="0" anchor="ctr"/>
                </a:tc>
                <a:tc>
                  <a:txBody>
                    <a:bodyPr/>
                    <a:lstStyle/>
                    <a:p>
                      <a:pPr algn="ctr">
                        <a:lnSpc>
                          <a:spcPct val="107000"/>
                        </a:lnSpc>
                        <a:spcAft>
                          <a:spcPts val="800"/>
                        </a:spcAft>
                        <a:buNone/>
                      </a:pPr>
                      <a:r>
                        <a:rPr lang="en-IN" sz="1600" kern="100">
                          <a:effectLst/>
                        </a:rPr>
                        <a:t>110</a:t>
                      </a:r>
                      <a:endParaRPr lang="en-IN"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45614" marR="45614" marT="0" marB="0" anchor="ctr"/>
                </a:tc>
                <a:tc>
                  <a:txBody>
                    <a:bodyPr/>
                    <a:lstStyle/>
                    <a:p>
                      <a:pPr algn="ctr">
                        <a:lnSpc>
                          <a:spcPct val="107000"/>
                        </a:lnSpc>
                        <a:spcAft>
                          <a:spcPts val="800"/>
                        </a:spcAft>
                        <a:buNone/>
                      </a:pPr>
                      <a:r>
                        <a:rPr lang="en-IN" sz="1600" kern="100">
                          <a:effectLst/>
                        </a:rPr>
                        <a:t>387</a:t>
                      </a:r>
                      <a:endParaRPr lang="en-IN"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45614" marR="45614" marT="0" marB="0" anchor="ctr"/>
                </a:tc>
                <a:extLst>
                  <a:ext uri="{0D108BD9-81ED-4DB2-BD59-A6C34878D82A}">
                    <a16:rowId xmlns:a16="http://schemas.microsoft.com/office/drawing/2014/main" val="1686315951"/>
                  </a:ext>
                </a:extLst>
              </a:tr>
              <a:tr h="236047">
                <a:tc vMerge="1">
                  <a:txBody>
                    <a:bodyPr/>
                    <a:lstStyle/>
                    <a:p>
                      <a:endParaRPr lang="en-IN"/>
                    </a:p>
                  </a:txBody>
                  <a:tcPr/>
                </a:tc>
                <a:tc>
                  <a:txBody>
                    <a:bodyPr/>
                    <a:lstStyle/>
                    <a:p>
                      <a:pPr algn="ctr">
                        <a:lnSpc>
                          <a:spcPct val="107000"/>
                        </a:lnSpc>
                        <a:spcAft>
                          <a:spcPts val="800"/>
                        </a:spcAft>
                        <a:buNone/>
                      </a:pPr>
                      <a:r>
                        <a:rPr lang="en-IN" sz="1600" kern="100">
                          <a:effectLst/>
                        </a:rPr>
                        <a:t>Vedic</a:t>
                      </a:r>
                      <a:endParaRPr lang="en-IN"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45614" marR="45614" marT="0" marB="0" anchor="ctr"/>
                </a:tc>
                <a:tc>
                  <a:txBody>
                    <a:bodyPr/>
                    <a:lstStyle/>
                    <a:p>
                      <a:pPr algn="ctr">
                        <a:lnSpc>
                          <a:spcPct val="107000"/>
                        </a:lnSpc>
                        <a:spcAft>
                          <a:spcPts val="800"/>
                        </a:spcAft>
                        <a:buNone/>
                      </a:pPr>
                      <a:r>
                        <a:rPr lang="en-IN" sz="1600" kern="100">
                          <a:effectLst/>
                        </a:rPr>
                        <a:t>32.122</a:t>
                      </a:r>
                      <a:endParaRPr lang="en-IN"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45614" marR="45614" marT="0" marB="0" anchor="ctr"/>
                </a:tc>
                <a:tc>
                  <a:txBody>
                    <a:bodyPr/>
                    <a:lstStyle/>
                    <a:p>
                      <a:pPr algn="ctr">
                        <a:lnSpc>
                          <a:spcPct val="107000"/>
                        </a:lnSpc>
                        <a:spcAft>
                          <a:spcPts val="800"/>
                        </a:spcAft>
                        <a:buNone/>
                      </a:pPr>
                      <a:r>
                        <a:rPr lang="en-IN" sz="1600" kern="100">
                          <a:effectLst/>
                        </a:rPr>
                        <a:t>19.527</a:t>
                      </a:r>
                      <a:endParaRPr lang="en-IN"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45614" marR="45614" marT="0" marB="0" anchor="ctr"/>
                </a:tc>
                <a:tc>
                  <a:txBody>
                    <a:bodyPr/>
                    <a:lstStyle/>
                    <a:p>
                      <a:pPr algn="ctr">
                        <a:lnSpc>
                          <a:spcPct val="107000"/>
                        </a:lnSpc>
                        <a:spcAft>
                          <a:spcPts val="800"/>
                        </a:spcAft>
                        <a:buNone/>
                      </a:pPr>
                      <a:r>
                        <a:rPr lang="en-IN" sz="1600" kern="100" dirty="0">
                          <a:effectLst/>
                        </a:rPr>
                        <a:t>627.246</a:t>
                      </a:r>
                      <a:endParaRPr lang="en-IN" sz="12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5614" marR="45614" marT="0" marB="0" anchor="ctr"/>
                </a:tc>
                <a:tc>
                  <a:txBody>
                    <a:bodyPr/>
                    <a:lstStyle/>
                    <a:p>
                      <a:pPr algn="ctr">
                        <a:lnSpc>
                          <a:spcPct val="107000"/>
                        </a:lnSpc>
                        <a:spcAft>
                          <a:spcPts val="800"/>
                        </a:spcAft>
                        <a:buNone/>
                      </a:pPr>
                      <a:r>
                        <a:rPr lang="en-IN" sz="1600" kern="100">
                          <a:effectLst/>
                        </a:rPr>
                        <a:t>109</a:t>
                      </a:r>
                      <a:endParaRPr lang="en-IN"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45614" marR="45614" marT="0" marB="0" anchor="ctr"/>
                </a:tc>
                <a:tc>
                  <a:txBody>
                    <a:bodyPr/>
                    <a:lstStyle/>
                    <a:p>
                      <a:pPr algn="ctr">
                        <a:lnSpc>
                          <a:spcPct val="107000"/>
                        </a:lnSpc>
                        <a:spcAft>
                          <a:spcPts val="800"/>
                        </a:spcAft>
                        <a:buNone/>
                      </a:pPr>
                      <a:r>
                        <a:rPr lang="en-IN" sz="1600" kern="100">
                          <a:effectLst/>
                        </a:rPr>
                        <a:t>334</a:t>
                      </a:r>
                      <a:endParaRPr lang="en-IN"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45614" marR="45614" marT="0" marB="0" anchor="ctr"/>
                </a:tc>
                <a:extLst>
                  <a:ext uri="{0D108BD9-81ED-4DB2-BD59-A6C34878D82A}">
                    <a16:rowId xmlns:a16="http://schemas.microsoft.com/office/drawing/2014/main" val="3428646768"/>
                  </a:ext>
                </a:extLst>
              </a:tr>
              <a:tr h="626819">
                <a:tc rowSpan="7">
                  <a:txBody>
                    <a:bodyPr/>
                    <a:lstStyle/>
                    <a:p>
                      <a:pPr algn="ctr">
                        <a:lnSpc>
                          <a:spcPct val="107000"/>
                        </a:lnSpc>
                        <a:spcAft>
                          <a:spcPts val="800"/>
                        </a:spcAft>
                        <a:buNone/>
                      </a:pPr>
                      <a:r>
                        <a:rPr lang="en-IN" sz="1400" kern="100" dirty="0">
                          <a:effectLst/>
                        </a:rPr>
                        <a:t> </a:t>
                      </a:r>
                      <a:endParaRPr lang="en-IN" sz="1100" kern="100" dirty="0">
                        <a:effectLst/>
                      </a:endParaRPr>
                    </a:p>
                    <a:p>
                      <a:pPr algn="ctr">
                        <a:lnSpc>
                          <a:spcPct val="107000"/>
                        </a:lnSpc>
                        <a:spcAft>
                          <a:spcPts val="800"/>
                        </a:spcAft>
                        <a:buNone/>
                      </a:pPr>
                      <a:r>
                        <a:rPr lang="en-IN" sz="1400" kern="100" dirty="0">
                          <a:effectLst/>
                        </a:rPr>
                        <a:t>Hybrid</a:t>
                      </a:r>
                      <a:endParaRPr lang="en-IN" sz="1100" kern="100" dirty="0">
                        <a:effectLst/>
                      </a:endParaRPr>
                    </a:p>
                    <a:p>
                      <a:pPr algn="ctr">
                        <a:lnSpc>
                          <a:spcPct val="107000"/>
                        </a:lnSpc>
                        <a:spcAft>
                          <a:spcPts val="800"/>
                        </a:spcAft>
                        <a:buNone/>
                      </a:pPr>
                      <a:r>
                        <a:rPr lang="en-IN" sz="1400" kern="100" dirty="0">
                          <a:effectLst/>
                        </a:rPr>
                        <a:t>Multipliers</a:t>
                      </a:r>
                    </a:p>
                    <a:p>
                      <a:pPr algn="ctr">
                        <a:lnSpc>
                          <a:spcPct val="107000"/>
                        </a:lnSpc>
                        <a:spcAft>
                          <a:spcPts val="800"/>
                        </a:spcAft>
                        <a:buNone/>
                      </a:pPr>
                      <a:r>
                        <a:rPr lang="en-IN" sz="1400" kern="100" dirty="0">
                          <a:effectLst/>
                          <a:latin typeface="Calibri" panose="020F0502020204030204" pitchFamily="34" charset="0"/>
                          <a:ea typeface="Calibri" panose="020F0502020204030204" pitchFamily="34" charset="0"/>
                          <a:cs typeface="Times New Roman" panose="02020603050405020304" pitchFamily="18" charset="0"/>
                        </a:rPr>
                        <a:t>With </a:t>
                      </a:r>
                    </a:p>
                    <a:p>
                      <a:pPr algn="ctr">
                        <a:lnSpc>
                          <a:spcPct val="107000"/>
                        </a:lnSpc>
                        <a:spcAft>
                          <a:spcPts val="800"/>
                        </a:spcAft>
                        <a:buNone/>
                      </a:pPr>
                      <a:r>
                        <a:rPr lang="en-IN" sz="1400" kern="100" dirty="0">
                          <a:effectLst/>
                          <a:latin typeface="Calibri" panose="020F0502020204030204" pitchFamily="34" charset="0"/>
                          <a:ea typeface="Calibri" panose="020F0502020204030204" pitchFamily="34" charset="0"/>
                          <a:cs typeface="Times New Roman" panose="02020603050405020304" pitchFamily="18" charset="0"/>
                        </a:rPr>
                        <a:t>Enable</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5614" marR="45614" marT="0" marB="0" anchor="ctr"/>
                </a:tc>
                <a:tc>
                  <a:txBody>
                    <a:bodyPr/>
                    <a:lstStyle/>
                    <a:p>
                      <a:pPr algn="ctr">
                        <a:lnSpc>
                          <a:spcPct val="107000"/>
                        </a:lnSpc>
                        <a:spcAft>
                          <a:spcPts val="800"/>
                        </a:spcAft>
                        <a:buNone/>
                      </a:pPr>
                      <a:r>
                        <a:rPr lang="en-IN" sz="1600" kern="100" dirty="0">
                          <a:effectLst/>
                        </a:rPr>
                        <a:t>Hybrid multiplier</a:t>
                      </a:r>
                      <a:endParaRPr lang="en-IN" sz="1200" kern="100" dirty="0">
                        <a:effectLst/>
                      </a:endParaRPr>
                    </a:p>
                    <a:p>
                      <a:pPr algn="ctr">
                        <a:lnSpc>
                          <a:spcPct val="107000"/>
                        </a:lnSpc>
                        <a:spcAft>
                          <a:spcPts val="800"/>
                        </a:spcAft>
                        <a:buNone/>
                      </a:pPr>
                      <a:r>
                        <a:rPr lang="en-IN" sz="1600" kern="100" dirty="0">
                          <a:effectLst/>
                        </a:rPr>
                        <a:t>Parallel addition with all 4 adders</a:t>
                      </a:r>
                      <a:endParaRPr lang="en-IN" sz="12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5614" marR="45614" marT="0" marB="0" anchor="ctr"/>
                </a:tc>
                <a:tc>
                  <a:txBody>
                    <a:bodyPr/>
                    <a:lstStyle/>
                    <a:p>
                      <a:pPr algn="ctr">
                        <a:lnSpc>
                          <a:spcPct val="107000"/>
                        </a:lnSpc>
                        <a:spcAft>
                          <a:spcPts val="800"/>
                        </a:spcAft>
                        <a:buNone/>
                      </a:pPr>
                      <a:r>
                        <a:rPr lang="en-IN" sz="1600" kern="100">
                          <a:effectLst/>
                        </a:rPr>
                        <a:t>33.827</a:t>
                      </a:r>
                      <a:endParaRPr lang="en-IN"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45614" marR="45614" marT="0" marB="0" anchor="ctr"/>
                </a:tc>
                <a:tc>
                  <a:txBody>
                    <a:bodyPr/>
                    <a:lstStyle/>
                    <a:p>
                      <a:pPr algn="ctr">
                        <a:lnSpc>
                          <a:spcPct val="107000"/>
                        </a:lnSpc>
                        <a:spcAft>
                          <a:spcPts val="800"/>
                        </a:spcAft>
                        <a:buNone/>
                      </a:pPr>
                      <a:r>
                        <a:rPr lang="en-IN" sz="1600" kern="100">
                          <a:effectLst/>
                        </a:rPr>
                        <a:t>25.573</a:t>
                      </a:r>
                      <a:endParaRPr lang="en-IN"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45614" marR="45614" marT="0" marB="0" anchor="ctr"/>
                </a:tc>
                <a:tc>
                  <a:txBody>
                    <a:bodyPr/>
                    <a:lstStyle/>
                    <a:p>
                      <a:pPr algn="ctr">
                        <a:lnSpc>
                          <a:spcPct val="107000"/>
                        </a:lnSpc>
                        <a:spcAft>
                          <a:spcPts val="800"/>
                        </a:spcAft>
                        <a:buNone/>
                      </a:pPr>
                      <a:r>
                        <a:rPr lang="en-IN" sz="1600" kern="100">
                          <a:effectLst/>
                        </a:rPr>
                        <a:t>865.057</a:t>
                      </a:r>
                      <a:endParaRPr lang="en-IN"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45614" marR="45614" marT="0" marB="0" anchor="ctr"/>
                </a:tc>
                <a:tc>
                  <a:txBody>
                    <a:bodyPr/>
                    <a:lstStyle/>
                    <a:p>
                      <a:pPr algn="ctr">
                        <a:lnSpc>
                          <a:spcPct val="107000"/>
                        </a:lnSpc>
                        <a:spcAft>
                          <a:spcPts val="800"/>
                        </a:spcAft>
                        <a:buNone/>
                      </a:pPr>
                      <a:r>
                        <a:rPr lang="en-IN" sz="1600" kern="100" dirty="0">
                          <a:effectLst/>
                        </a:rPr>
                        <a:t>183</a:t>
                      </a:r>
                      <a:endParaRPr lang="en-IN" sz="12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5614" marR="45614" marT="0" marB="0" anchor="ctr"/>
                </a:tc>
                <a:tc>
                  <a:txBody>
                    <a:bodyPr/>
                    <a:lstStyle/>
                    <a:p>
                      <a:pPr algn="ctr">
                        <a:lnSpc>
                          <a:spcPct val="107000"/>
                        </a:lnSpc>
                        <a:spcAft>
                          <a:spcPts val="800"/>
                        </a:spcAft>
                        <a:buNone/>
                      </a:pPr>
                      <a:r>
                        <a:rPr lang="en-IN" sz="1600" kern="100">
                          <a:effectLst/>
                        </a:rPr>
                        <a:t>644</a:t>
                      </a:r>
                      <a:endParaRPr lang="en-IN"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45614" marR="45614" marT="0" marB="0" anchor="ctr"/>
                </a:tc>
                <a:extLst>
                  <a:ext uri="{0D108BD9-81ED-4DB2-BD59-A6C34878D82A}">
                    <a16:rowId xmlns:a16="http://schemas.microsoft.com/office/drawing/2014/main" val="4213735802"/>
                  </a:ext>
                </a:extLst>
              </a:tr>
              <a:tr h="626819">
                <a:tc vMerge="1">
                  <a:txBody>
                    <a:bodyPr/>
                    <a:lstStyle/>
                    <a:p>
                      <a:endParaRPr lang="en-IN"/>
                    </a:p>
                  </a:txBody>
                  <a:tcPr/>
                </a:tc>
                <a:tc>
                  <a:txBody>
                    <a:bodyPr/>
                    <a:lstStyle/>
                    <a:p>
                      <a:pPr algn="ctr">
                        <a:lnSpc>
                          <a:spcPct val="107000"/>
                        </a:lnSpc>
                        <a:spcAft>
                          <a:spcPts val="800"/>
                        </a:spcAft>
                        <a:buNone/>
                      </a:pPr>
                      <a:r>
                        <a:rPr lang="en-IN" sz="1600" kern="100" dirty="0">
                          <a:effectLst/>
                        </a:rPr>
                        <a:t>Hybrid multiplier</a:t>
                      </a:r>
                      <a:endParaRPr lang="en-IN" sz="1200" kern="100" dirty="0">
                        <a:effectLst/>
                      </a:endParaRPr>
                    </a:p>
                    <a:p>
                      <a:pPr algn="ctr">
                        <a:lnSpc>
                          <a:spcPct val="107000"/>
                        </a:lnSpc>
                        <a:spcAft>
                          <a:spcPts val="800"/>
                        </a:spcAft>
                        <a:buNone/>
                      </a:pPr>
                      <a:r>
                        <a:rPr lang="en-IN" sz="1600" kern="100" dirty="0">
                          <a:effectLst/>
                        </a:rPr>
                        <a:t>Serial addition with all 4 adders</a:t>
                      </a:r>
                      <a:endParaRPr lang="en-IN" sz="12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5614" marR="45614" marT="0" marB="0" anchor="ctr"/>
                </a:tc>
                <a:tc>
                  <a:txBody>
                    <a:bodyPr/>
                    <a:lstStyle/>
                    <a:p>
                      <a:pPr algn="ctr">
                        <a:lnSpc>
                          <a:spcPct val="107000"/>
                        </a:lnSpc>
                        <a:spcAft>
                          <a:spcPts val="800"/>
                        </a:spcAft>
                        <a:buNone/>
                      </a:pPr>
                      <a:r>
                        <a:rPr lang="en-IN" sz="1600" kern="100" dirty="0">
                          <a:effectLst/>
                        </a:rPr>
                        <a:t>13.898</a:t>
                      </a:r>
                      <a:endParaRPr lang="en-IN" sz="12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5614" marR="45614" marT="0" marB="0" anchor="ctr"/>
                </a:tc>
                <a:tc>
                  <a:txBody>
                    <a:bodyPr/>
                    <a:lstStyle/>
                    <a:p>
                      <a:pPr algn="ctr">
                        <a:lnSpc>
                          <a:spcPct val="107000"/>
                        </a:lnSpc>
                        <a:spcAft>
                          <a:spcPts val="800"/>
                        </a:spcAft>
                        <a:buNone/>
                      </a:pPr>
                      <a:r>
                        <a:rPr lang="en-IN" sz="1600" kern="100">
                          <a:effectLst/>
                        </a:rPr>
                        <a:t>42.897</a:t>
                      </a:r>
                      <a:endParaRPr lang="en-IN"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45614" marR="45614" marT="0" marB="0" anchor="ctr"/>
                </a:tc>
                <a:tc>
                  <a:txBody>
                    <a:bodyPr/>
                    <a:lstStyle/>
                    <a:p>
                      <a:pPr algn="ctr">
                        <a:lnSpc>
                          <a:spcPct val="107000"/>
                        </a:lnSpc>
                        <a:spcAft>
                          <a:spcPts val="800"/>
                        </a:spcAft>
                        <a:buNone/>
                      </a:pPr>
                      <a:r>
                        <a:rPr lang="en-IN" sz="1600" kern="100">
                          <a:effectLst/>
                        </a:rPr>
                        <a:t>596.182</a:t>
                      </a:r>
                      <a:endParaRPr lang="en-IN"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45614" marR="45614" marT="0" marB="0" anchor="ctr"/>
                </a:tc>
                <a:tc>
                  <a:txBody>
                    <a:bodyPr/>
                    <a:lstStyle/>
                    <a:p>
                      <a:pPr algn="ctr">
                        <a:lnSpc>
                          <a:spcPct val="107000"/>
                        </a:lnSpc>
                        <a:spcAft>
                          <a:spcPts val="800"/>
                        </a:spcAft>
                        <a:buNone/>
                      </a:pPr>
                      <a:r>
                        <a:rPr lang="en-IN" sz="1600" kern="100" dirty="0">
                          <a:effectLst/>
                        </a:rPr>
                        <a:t>231</a:t>
                      </a:r>
                      <a:endParaRPr lang="en-IN" sz="12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5614" marR="45614" marT="0" marB="0" anchor="ctr"/>
                </a:tc>
                <a:tc>
                  <a:txBody>
                    <a:bodyPr/>
                    <a:lstStyle/>
                    <a:p>
                      <a:pPr algn="ctr">
                        <a:lnSpc>
                          <a:spcPct val="107000"/>
                        </a:lnSpc>
                        <a:spcAft>
                          <a:spcPts val="800"/>
                        </a:spcAft>
                        <a:buNone/>
                      </a:pPr>
                      <a:r>
                        <a:rPr lang="en-IN" sz="1600" kern="100">
                          <a:effectLst/>
                        </a:rPr>
                        <a:t>778</a:t>
                      </a:r>
                      <a:endParaRPr lang="en-IN"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45614" marR="45614" marT="0" marB="0" anchor="ctr"/>
                </a:tc>
                <a:extLst>
                  <a:ext uri="{0D108BD9-81ED-4DB2-BD59-A6C34878D82A}">
                    <a16:rowId xmlns:a16="http://schemas.microsoft.com/office/drawing/2014/main" val="4043246695"/>
                  </a:ext>
                </a:extLst>
              </a:tr>
              <a:tr h="917588">
                <a:tc vMerge="1">
                  <a:txBody>
                    <a:bodyPr/>
                    <a:lstStyle/>
                    <a:p>
                      <a:endParaRPr lang="en-IN"/>
                    </a:p>
                  </a:txBody>
                  <a:tcPr/>
                </a:tc>
                <a:tc>
                  <a:txBody>
                    <a:bodyPr/>
                    <a:lstStyle/>
                    <a:p>
                      <a:pPr algn="ctr">
                        <a:lnSpc>
                          <a:spcPct val="107000"/>
                        </a:lnSpc>
                        <a:spcAft>
                          <a:spcPts val="800"/>
                        </a:spcAft>
                        <a:buNone/>
                      </a:pPr>
                      <a:r>
                        <a:rPr lang="en-IN" sz="1600" kern="100" dirty="0">
                          <a:effectLst/>
                        </a:rPr>
                        <a:t>Hybrid multiplier</a:t>
                      </a:r>
                      <a:endParaRPr lang="en-IN" sz="1200" kern="100" dirty="0">
                        <a:effectLst/>
                      </a:endParaRPr>
                    </a:p>
                    <a:p>
                      <a:pPr algn="ctr">
                        <a:lnSpc>
                          <a:spcPct val="107000"/>
                        </a:lnSpc>
                        <a:spcAft>
                          <a:spcPts val="800"/>
                        </a:spcAft>
                        <a:buNone/>
                      </a:pPr>
                      <a:r>
                        <a:rPr lang="en-IN" sz="1600" kern="100" dirty="0">
                          <a:effectLst/>
                        </a:rPr>
                        <a:t>4 chain tree addition with</a:t>
                      </a:r>
                      <a:endParaRPr lang="en-IN" sz="1200" kern="100" dirty="0">
                        <a:effectLst/>
                      </a:endParaRPr>
                    </a:p>
                    <a:p>
                      <a:pPr algn="ctr">
                        <a:lnSpc>
                          <a:spcPct val="107000"/>
                        </a:lnSpc>
                        <a:spcAft>
                          <a:spcPts val="800"/>
                        </a:spcAft>
                        <a:buNone/>
                      </a:pPr>
                      <a:r>
                        <a:rPr lang="en-IN" sz="1600" kern="100" dirty="0">
                          <a:effectLst/>
                        </a:rPr>
                        <a:t>all 4 adders</a:t>
                      </a:r>
                      <a:endParaRPr lang="en-IN" sz="12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5614" marR="45614" marT="0" marB="0" anchor="ctr"/>
                </a:tc>
                <a:tc>
                  <a:txBody>
                    <a:bodyPr/>
                    <a:lstStyle/>
                    <a:p>
                      <a:pPr algn="ctr">
                        <a:lnSpc>
                          <a:spcPct val="107000"/>
                        </a:lnSpc>
                        <a:spcAft>
                          <a:spcPts val="800"/>
                        </a:spcAft>
                        <a:buNone/>
                      </a:pPr>
                      <a:r>
                        <a:rPr lang="en-IN" sz="1600" kern="100" dirty="0">
                          <a:effectLst/>
                        </a:rPr>
                        <a:t>13.355</a:t>
                      </a:r>
                      <a:endParaRPr lang="en-IN" sz="12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5614" marR="45614" marT="0" marB="0" anchor="ctr"/>
                </a:tc>
                <a:tc>
                  <a:txBody>
                    <a:bodyPr/>
                    <a:lstStyle/>
                    <a:p>
                      <a:pPr algn="ctr">
                        <a:lnSpc>
                          <a:spcPct val="107000"/>
                        </a:lnSpc>
                        <a:spcAft>
                          <a:spcPts val="800"/>
                        </a:spcAft>
                        <a:buNone/>
                      </a:pPr>
                      <a:r>
                        <a:rPr lang="en-IN" sz="1600" kern="100" dirty="0">
                          <a:effectLst/>
                        </a:rPr>
                        <a:t>29.783</a:t>
                      </a:r>
                      <a:endParaRPr lang="en-IN" sz="12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5614" marR="45614" marT="0" marB="0" anchor="ctr"/>
                </a:tc>
                <a:tc>
                  <a:txBody>
                    <a:bodyPr/>
                    <a:lstStyle/>
                    <a:p>
                      <a:pPr algn="ctr">
                        <a:lnSpc>
                          <a:spcPct val="107000"/>
                        </a:lnSpc>
                        <a:spcAft>
                          <a:spcPts val="800"/>
                        </a:spcAft>
                        <a:buNone/>
                      </a:pPr>
                      <a:r>
                        <a:rPr lang="en-IN" sz="1600" kern="100">
                          <a:effectLst/>
                        </a:rPr>
                        <a:t>397.751</a:t>
                      </a:r>
                      <a:endParaRPr lang="en-IN"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45614" marR="45614" marT="0" marB="0" anchor="ctr"/>
                </a:tc>
                <a:tc>
                  <a:txBody>
                    <a:bodyPr/>
                    <a:lstStyle/>
                    <a:p>
                      <a:pPr algn="ctr">
                        <a:lnSpc>
                          <a:spcPct val="107000"/>
                        </a:lnSpc>
                        <a:spcAft>
                          <a:spcPts val="800"/>
                        </a:spcAft>
                        <a:buNone/>
                      </a:pPr>
                      <a:r>
                        <a:rPr lang="en-IN" sz="1600" kern="100">
                          <a:effectLst/>
                        </a:rPr>
                        <a:t>216</a:t>
                      </a:r>
                      <a:endParaRPr lang="en-IN"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45614" marR="45614" marT="0" marB="0" anchor="ctr"/>
                </a:tc>
                <a:tc>
                  <a:txBody>
                    <a:bodyPr/>
                    <a:lstStyle/>
                    <a:p>
                      <a:pPr algn="ctr">
                        <a:lnSpc>
                          <a:spcPct val="107000"/>
                        </a:lnSpc>
                        <a:spcAft>
                          <a:spcPts val="800"/>
                        </a:spcAft>
                        <a:buNone/>
                      </a:pPr>
                      <a:r>
                        <a:rPr lang="en-IN" sz="1600" kern="100" dirty="0">
                          <a:effectLst/>
                        </a:rPr>
                        <a:t>743</a:t>
                      </a:r>
                      <a:endParaRPr lang="en-IN" sz="12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5614" marR="45614" marT="0" marB="0" anchor="ctr"/>
                </a:tc>
                <a:extLst>
                  <a:ext uri="{0D108BD9-81ED-4DB2-BD59-A6C34878D82A}">
                    <a16:rowId xmlns:a16="http://schemas.microsoft.com/office/drawing/2014/main" val="1312351702"/>
                  </a:ext>
                </a:extLst>
              </a:tr>
              <a:tr h="626819">
                <a:tc vMerge="1">
                  <a:txBody>
                    <a:bodyPr/>
                    <a:lstStyle/>
                    <a:p>
                      <a:endParaRPr lang="en-IN"/>
                    </a:p>
                  </a:txBody>
                  <a:tcPr/>
                </a:tc>
                <a:tc>
                  <a:txBody>
                    <a:bodyPr/>
                    <a:lstStyle/>
                    <a:p>
                      <a:pPr algn="ctr">
                        <a:lnSpc>
                          <a:spcPct val="107000"/>
                        </a:lnSpc>
                        <a:spcAft>
                          <a:spcPts val="800"/>
                        </a:spcAft>
                        <a:buNone/>
                      </a:pPr>
                      <a:r>
                        <a:rPr lang="en-IN" sz="1600" kern="100" dirty="0">
                          <a:effectLst/>
                        </a:rPr>
                        <a:t>Hybrid multiplier</a:t>
                      </a:r>
                      <a:endParaRPr lang="en-IN" sz="1200" kern="100" dirty="0">
                        <a:effectLst/>
                      </a:endParaRPr>
                    </a:p>
                    <a:p>
                      <a:pPr algn="ctr">
                        <a:lnSpc>
                          <a:spcPct val="107000"/>
                        </a:lnSpc>
                        <a:spcAft>
                          <a:spcPts val="800"/>
                        </a:spcAft>
                        <a:buNone/>
                      </a:pPr>
                      <a:r>
                        <a:rPr lang="en-IN" sz="1600" kern="100" dirty="0">
                          <a:effectLst/>
                        </a:rPr>
                        <a:t>4 chain tree addition with LKSA</a:t>
                      </a:r>
                      <a:endParaRPr lang="en-IN" sz="12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5614" marR="45614" marT="0" marB="0" anchor="ctr"/>
                </a:tc>
                <a:tc>
                  <a:txBody>
                    <a:bodyPr/>
                    <a:lstStyle/>
                    <a:p>
                      <a:pPr algn="ctr">
                        <a:lnSpc>
                          <a:spcPct val="107000"/>
                        </a:lnSpc>
                        <a:spcAft>
                          <a:spcPts val="800"/>
                        </a:spcAft>
                        <a:buNone/>
                      </a:pPr>
                      <a:r>
                        <a:rPr lang="en-IN" sz="1600" kern="100">
                          <a:effectLst/>
                        </a:rPr>
                        <a:t>13.118</a:t>
                      </a:r>
                      <a:endParaRPr lang="en-IN"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45614" marR="45614" marT="0" marB="0" anchor="ctr"/>
                </a:tc>
                <a:tc>
                  <a:txBody>
                    <a:bodyPr/>
                    <a:lstStyle/>
                    <a:p>
                      <a:pPr algn="ctr">
                        <a:lnSpc>
                          <a:spcPct val="107000"/>
                        </a:lnSpc>
                        <a:spcAft>
                          <a:spcPts val="800"/>
                        </a:spcAft>
                        <a:buNone/>
                      </a:pPr>
                      <a:r>
                        <a:rPr lang="en-IN" sz="1600" kern="100" dirty="0">
                          <a:effectLst/>
                        </a:rPr>
                        <a:t>28.400</a:t>
                      </a:r>
                      <a:endParaRPr lang="en-IN" sz="12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5614" marR="45614" marT="0" marB="0" anchor="ctr"/>
                </a:tc>
                <a:tc>
                  <a:txBody>
                    <a:bodyPr/>
                    <a:lstStyle/>
                    <a:p>
                      <a:pPr algn="ctr">
                        <a:lnSpc>
                          <a:spcPct val="107000"/>
                        </a:lnSpc>
                        <a:spcAft>
                          <a:spcPts val="800"/>
                        </a:spcAft>
                        <a:buNone/>
                      </a:pPr>
                      <a:r>
                        <a:rPr lang="en-IN" sz="1600" kern="100">
                          <a:effectLst/>
                        </a:rPr>
                        <a:t>372.551</a:t>
                      </a:r>
                      <a:endParaRPr lang="en-IN"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45614" marR="45614" marT="0" marB="0" anchor="ctr"/>
                </a:tc>
                <a:tc>
                  <a:txBody>
                    <a:bodyPr/>
                    <a:lstStyle/>
                    <a:p>
                      <a:pPr algn="ctr">
                        <a:lnSpc>
                          <a:spcPct val="107000"/>
                        </a:lnSpc>
                        <a:spcAft>
                          <a:spcPts val="800"/>
                        </a:spcAft>
                        <a:buNone/>
                      </a:pPr>
                      <a:r>
                        <a:rPr lang="en-IN" sz="1600" kern="100">
                          <a:effectLst/>
                        </a:rPr>
                        <a:t>228</a:t>
                      </a:r>
                      <a:endParaRPr lang="en-IN"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45614" marR="45614" marT="0" marB="0" anchor="ctr"/>
                </a:tc>
                <a:tc>
                  <a:txBody>
                    <a:bodyPr/>
                    <a:lstStyle/>
                    <a:p>
                      <a:pPr algn="ctr">
                        <a:lnSpc>
                          <a:spcPct val="107000"/>
                        </a:lnSpc>
                        <a:spcAft>
                          <a:spcPts val="800"/>
                        </a:spcAft>
                        <a:buNone/>
                      </a:pPr>
                      <a:r>
                        <a:rPr lang="en-IN" sz="1600" kern="100" dirty="0">
                          <a:effectLst/>
                        </a:rPr>
                        <a:t>774</a:t>
                      </a:r>
                      <a:endParaRPr lang="en-IN" sz="12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5614" marR="45614" marT="0" marB="0" anchor="ctr"/>
                </a:tc>
                <a:extLst>
                  <a:ext uri="{0D108BD9-81ED-4DB2-BD59-A6C34878D82A}">
                    <a16:rowId xmlns:a16="http://schemas.microsoft.com/office/drawing/2014/main" val="2314987671"/>
                  </a:ext>
                </a:extLst>
              </a:tr>
              <a:tr h="626819">
                <a:tc vMerge="1">
                  <a:txBody>
                    <a:bodyPr/>
                    <a:lstStyle/>
                    <a:p>
                      <a:endParaRPr lang="en-IN"/>
                    </a:p>
                  </a:txBody>
                  <a:tcPr/>
                </a:tc>
                <a:tc>
                  <a:txBody>
                    <a:bodyPr/>
                    <a:lstStyle/>
                    <a:p>
                      <a:pPr algn="ctr">
                        <a:lnSpc>
                          <a:spcPct val="107000"/>
                        </a:lnSpc>
                        <a:spcAft>
                          <a:spcPts val="800"/>
                        </a:spcAft>
                        <a:buNone/>
                      </a:pPr>
                      <a:r>
                        <a:rPr lang="en-IN" sz="1600" kern="100">
                          <a:effectLst/>
                        </a:rPr>
                        <a:t>Hybrid multiplier</a:t>
                      </a:r>
                      <a:endParaRPr lang="en-IN" sz="1200" kern="100">
                        <a:effectLst/>
                      </a:endParaRPr>
                    </a:p>
                    <a:p>
                      <a:pPr algn="ctr">
                        <a:lnSpc>
                          <a:spcPct val="107000"/>
                        </a:lnSpc>
                        <a:spcAft>
                          <a:spcPts val="800"/>
                        </a:spcAft>
                        <a:buNone/>
                      </a:pPr>
                      <a:r>
                        <a:rPr lang="en-IN" sz="1600" kern="100">
                          <a:effectLst/>
                        </a:rPr>
                        <a:t>4 chain tree addition with LBKA</a:t>
                      </a:r>
                      <a:endParaRPr lang="en-IN"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45614" marR="45614" marT="0" marB="0" anchor="ctr"/>
                </a:tc>
                <a:tc>
                  <a:txBody>
                    <a:bodyPr/>
                    <a:lstStyle/>
                    <a:p>
                      <a:pPr algn="ctr">
                        <a:lnSpc>
                          <a:spcPct val="107000"/>
                        </a:lnSpc>
                        <a:spcAft>
                          <a:spcPts val="800"/>
                        </a:spcAft>
                        <a:buNone/>
                      </a:pPr>
                      <a:r>
                        <a:rPr lang="en-IN" sz="1600" kern="100">
                          <a:effectLst/>
                        </a:rPr>
                        <a:t>32.572</a:t>
                      </a:r>
                      <a:endParaRPr lang="en-IN"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45614" marR="45614" marT="0" marB="0" anchor="ctr"/>
                </a:tc>
                <a:tc>
                  <a:txBody>
                    <a:bodyPr/>
                    <a:lstStyle/>
                    <a:p>
                      <a:pPr algn="ctr">
                        <a:lnSpc>
                          <a:spcPct val="107000"/>
                        </a:lnSpc>
                        <a:spcAft>
                          <a:spcPts val="800"/>
                        </a:spcAft>
                        <a:buNone/>
                      </a:pPr>
                      <a:r>
                        <a:rPr lang="en-IN" sz="1600" kern="100" dirty="0">
                          <a:effectLst/>
                        </a:rPr>
                        <a:t>25.490</a:t>
                      </a:r>
                      <a:endParaRPr lang="en-IN" sz="12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5614" marR="45614" marT="0" marB="0" anchor="ctr"/>
                </a:tc>
                <a:tc>
                  <a:txBody>
                    <a:bodyPr/>
                    <a:lstStyle/>
                    <a:p>
                      <a:pPr algn="ctr">
                        <a:lnSpc>
                          <a:spcPct val="107000"/>
                        </a:lnSpc>
                        <a:spcAft>
                          <a:spcPts val="800"/>
                        </a:spcAft>
                        <a:buNone/>
                      </a:pPr>
                      <a:r>
                        <a:rPr lang="en-IN" sz="1600" kern="100" dirty="0">
                          <a:effectLst/>
                        </a:rPr>
                        <a:t>830.260</a:t>
                      </a:r>
                      <a:endParaRPr lang="en-IN" sz="12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5614" marR="45614" marT="0" marB="0" anchor="ctr"/>
                </a:tc>
                <a:tc>
                  <a:txBody>
                    <a:bodyPr/>
                    <a:lstStyle/>
                    <a:p>
                      <a:pPr algn="ctr">
                        <a:lnSpc>
                          <a:spcPct val="107000"/>
                        </a:lnSpc>
                        <a:spcAft>
                          <a:spcPts val="800"/>
                        </a:spcAft>
                        <a:buNone/>
                      </a:pPr>
                      <a:r>
                        <a:rPr lang="en-IN" sz="1600" kern="100">
                          <a:effectLst/>
                        </a:rPr>
                        <a:t>156</a:t>
                      </a:r>
                      <a:endParaRPr lang="en-IN"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45614" marR="45614" marT="0" marB="0" anchor="ctr"/>
                </a:tc>
                <a:tc>
                  <a:txBody>
                    <a:bodyPr/>
                    <a:lstStyle/>
                    <a:p>
                      <a:pPr algn="ctr">
                        <a:lnSpc>
                          <a:spcPct val="107000"/>
                        </a:lnSpc>
                        <a:spcAft>
                          <a:spcPts val="800"/>
                        </a:spcAft>
                        <a:buNone/>
                      </a:pPr>
                      <a:r>
                        <a:rPr lang="en-IN" sz="1600" kern="100" dirty="0">
                          <a:effectLst/>
                        </a:rPr>
                        <a:t>543</a:t>
                      </a:r>
                      <a:endParaRPr lang="en-IN" sz="12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5614" marR="45614" marT="0" marB="0" anchor="ctr"/>
                </a:tc>
                <a:extLst>
                  <a:ext uri="{0D108BD9-81ED-4DB2-BD59-A6C34878D82A}">
                    <a16:rowId xmlns:a16="http://schemas.microsoft.com/office/drawing/2014/main" val="2021436915"/>
                  </a:ext>
                </a:extLst>
              </a:tr>
              <a:tr h="626819">
                <a:tc vMerge="1">
                  <a:txBody>
                    <a:bodyPr/>
                    <a:lstStyle/>
                    <a:p>
                      <a:endParaRPr lang="en-IN"/>
                    </a:p>
                  </a:txBody>
                  <a:tcPr/>
                </a:tc>
                <a:tc>
                  <a:txBody>
                    <a:bodyPr/>
                    <a:lstStyle/>
                    <a:p>
                      <a:pPr algn="ctr">
                        <a:lnSpc>
                          <a:spcPct val="107000"/>
                        </a:lnSpc>
                        <a:spcAft>
                          <a:spcPts val="800"/>
                        </a:spcAft>
                        <a:buNone/>
                      </a:pPr>
                      <a:r>
                        <a:rPr lang="en-IN" sz="1600" kern="100" dirty="0">
                          <a:effectLst/>
                        </a:rPr>
                        <a:t>Hybrid multiplier</a:t>
                      </a:r>
                      <a:endParaRPr lang="en-IN" sz="1200" kern="100" dirty="0">
                        <a:effectLst/>
                      </a:endParaRPr>
                    </a:p>
                    <a:p>
                      <a:pPr algn="ctr">
                        <a:lnSpc>
                          <a:spcPct val="107000"/>
                        </a:lnSpc>
                        <a:spcAft>
                          <a:spcPts val="800"/>
                        </a:spcAft>
                        <a:buNone/>
                      </a:pPr>
                      <a:r>
                        <a:rPr lang="en-IN" sz="1600" kern="100" dirty="0">
                          <a:effectLst/>
                        </a:rPr>
                        <a:t>2 chain tree addition with all</a:t>
                      </a:r>
                      <a:endParaRPr lang="en-IN" sz="12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5614" marR="45614" marT="0" marB="0" anchor="ctr"/>
                </a:tc>
                <a:tc>
                  <a:txBody>
                    <a:bodyPr/>
                    <a:lstStyle/>
                    <a:p>
                      <a:pPr algn="ctr">
                        <a:lnSpc>
                          <a:spcPct val="107000"/>
                        </a:lnSpc>
                        <a:spcAft>
                          <a:spcPts val="800"/>
                        </a:spcAft>
                        <a:buNone/>
                      </a:pPr>
                      <a:r>
                        <a:rPr lang="en-IN" sz="1600" kern="100">
                          <a:effectLst/>
                        </a:rPr>
                        <a:t>13.555</a:t>
                      </a:r>
                      <a:endParaRPr lang="en-IN"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45614" marR="45614" marT="0" marB="0" anchor="ctr"/>
                </a:tc>
                <a:tc>
                  <a:txBody>
                    <a:bodyPr/>
                    <a:lstStyle/>
                    <a:p>
                      <a:pPr algn="ctr">
                        <a:lnSpc>
                          <a:spcPct val="107000"/>
                        </a:lnSpc>
                        <a:spcAft>
                          <a:spcPts val="800"/>
                        </a:spcAft>
                        <a:buNone/>
                      </a:pPr>
                      <a:r>
                        <a:rPr lang="en-IN" sz="1600" kern="100">
                          <a:effectLst/>
                        </a:rPr>
                        <a:t>31.761</a:t>
                      </a:r>
                      <a:endParaRPr lang="en-IN"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45614" marR="45614" marT="0" marB="0" anchor="ctr"/>
                </a:tc>
                <a:tc>
                  <a:txBody>
                    <a:bodyPr/>
                    <a:lstStyle/>
                    <a:p>
                      <a:pPr algn="ctr">
                        <a:lnSpc>
                          <a:spcPct val="107000"/>
                        </a:lnSpc>
                        <a:spcAft>
                          <a:spcPts val="800"/>
                        </a:spcAft>
                        <a:buNone/>
                      </a:pPr>
                      <a:r>
                        <a:rPr lang="en-IN" sz="1600" kern="100" dirty="0">
                          <a:effectLst/>
                        </a:rPr>
                        <a:t>430.520</a:t>
                      </a:r>
                      <a:endParaRPr lang="en-IN" sz="12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5614" marR="45614" marT="0" marB="0" anchor="ctr"/>
                </a:tc>
                <a:tc>
                  <a:txBody>
                    <a:bodyPr/>
                    <a:lstStyle/>
                    <a:p>
                      <a:pPr algn="ctr">
                        <a:lnSpc>
                          <a:spcPct val="107000"/>
                        </a:lnSpc>
                        <a:spcAft>
                          <a:spcPts val="800"/>
                        </a:spcAft>
                        <a:buNone/>
                      </a:pPr>
                      <a:r>
                        <a:rPr lang="en-IN" sz="1600" kern="100" dirty="0">
                          <a:effectLst/>
                        </a:rPr>
                        <a:t>224</a:t>
                      </a:r>
                      <a:endParaRPr lang="en-IN" sz="12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5614" marR="45614" marT="0" marB="0" anchor="ctr"/>
                </a:tc>
                <a:tc>
                  <a:txBody>
                    <a:bodyPr/>
                    <a:lstStyle/>
                    <a:p>
                      <a:pPr algn="ctr">
                        <a:lnSpc>
                          <a:spcPct val="107000"/>
                        </a:lnSpc>
                        <a:spcAft>
                          <a:spcPts val="800"/>
                        </a:spcAft>
                        <a:buNone/>
                      </a:pPr>
                      <a:r>
                        <a:rPr lang="en-IN" sz="1600" kern="100" dirty="0">
                          <a:effectLst/>
                        </a:rPr>
                        <a:t>780</a:t>
                      </a:r>
                      <a:endParaRPr lang="en-IN" sz="12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5614" marR="45614" marT="0" marB="0" anchor="ctr"/>
                </a:tc>
                <a:extLst>
                  <a:ext uri="{0D108BD9-81ED-4DB2-BD59-A6C34878D82A}">
                    <a16:rowId xmlns:a16="http://schemas.microsoft.com/office/drawing/2014/main" val="427559142"/>
                  </a:ext>
                </a:extLst>
              </a:tr>
              <a:tr h="861463">
                <a:tc vMerge="1">
                  <a:txBody>
                    <a:bodyPr/>
                    <a:lstStyle/>
                    <a:p>
                      <a:endParaRPr lang="en-IN"/>
                    </a:p>
                  </a:txBody>
                  <a:tcPr/>
                </a:tc>
                <a:tc>
                  <a:txBody>
                    <a:bodyPr/>
                    <a:lstStyle/>
                    <a:p>
                      <a:pPr marL="0" marR="0" lvl="0" indent="0" algn="ctr" defTabSz="914400" rtl="0" eaLnBrk="1" fontAlgn="auto" latinLnBrk="0" hangingPunct="1">
                        <a:lnSpc>
                          <a:spcPct val="107000"/>
                        </a:lnSpc>
                        <a:spcBef>
                          <a:spcPts val="0"/>
                        </a:spcBef>
                        <a:spcAft>
                          <a:spcPts val="800"/>
                        </a:spcAft>
                        <a:buClrTx/>
                        <a:buSzTx/>
                        <a:buFontTx/>
                        <a:buNone/>
                        <a:tabLst/>
                        <a:defRPr/>
                      </a:pPr>
                      <a:r>
                        <a:rPr lang="en-IN" sz="1600" b="1" kern="100" dirty="0">
                          <a:solidFill>
                            <a:schemeClr val="dk1"/>
                          </a:solidFill>
                          <a:effectLst/>
                          <a:latin typeface="+mn-lt"/>
                          <a:ea typeface="+mn-ea"/>
                          <a:cs typeface="+mn-cs"/>
                        </a:rPr>
                        <a:t>Hybrid multiplier</a:t>
                      </a:r>
                    </a:p>
                    <a:p>
                      <a:pPr algn="ctr">
                        <a:lnSpc>
                          <a:spcPct val="107000"/>
                        </a:lnSpc>
                        <a:spcAft>
                          <a:spcPts val="800"/>
                        </a:spcAft>
                        <a:buNone/>
                      </a:pPr>
                      <a:r>
                        <a:rPr lang="en-IN" sz="1600" b="1" kern="100" dirty="0">
                          <a:solidFill>
                            <a:schemeClr val="dk1"/>
                          </a:solidFill>
                          <a:effectLst/>
                          <a:latin typeface="+mn-lt"/>
                          <a:ea typeface="+mn-ea"/>
                          <a:cs typeface="+mn-cs"/>
                        </a:rPr>
                        <a:t>4chai tree addition with LSKSA </a:t>
                      </a:r>
                      <a:r>
                        <a:rPr lang="en-IN" sz="1600" b="1" kern="100" dirty="0" err="1">
                          <a:solidFill>
                            <a:schemeClr val="dk1"/>
                          </a:solidFill>
                          <a:effectLst/>
                          <a:latin typeface="+mn-lt"/>
                          <a:ea typeface="+mn-ea"/>
                          <a:cs typeface="+mn-cs"/>
                        </a:rPr>
                        <a:t>hyd_adr</a:t>
                      </a:r>
                      <a:endParaRPr lang="en-IN" sz="1600" b="1" kern="100" dirty="0">
                        <a:solidFill>
                          <a:schemeClr val="dk1"/>
                        </a:solidFill>
                        <a:effectLst/>
                        <a:latin typeface="+mn-lt"/>
                        <a:ea typeface="+mn-ea"/>
                        <a:cs typeface="+mn-cs"/>
                      </a:endParaRPr>
                    </a:p>
                    <a:p>
                      <a:pPr algn="ctr">
                        <a:lnSpc>
                          <a:spcPct val="107000"/>
                        </a:lnSpc>
                        <a:spcAft>
                          <a:spcPts val="800"/>
                        </a:spcAft>
                        <a:buNone/>
                      </a:pPr>
                      <a:r>
                        <a:rPr lang="en-IN" sz="1600" b="1" kern="100" dirty="0">
                          <a:effectLst/>
                        </a:rPr>
                        <a:t>(Proposed)</a:t>
                      </a:r>
                      <a:endParaRPr lang="en-IN" sz="1200" b="1" kern="100" dirty="0">
                        <a:effectLst/>
                      </a:endParaRPr>
                    </a:p>
                    <a:p>
                      <a:pPr algn="ctr">
                        <a:lnSpc>
                          <a:spcPct val="107000"/>
                        </a:lnSpc>
                        <a:spcAft>
                          <a:spcPts val="800"/>
                        </a:spcAft>
                        <a:buNone/>
                      </a:pPr>
                      <a:r>
                        <a:rPr lang="en-IN" sz="1600" b="1" kern="100" dirty="0">
                          <a:effectLst/>
                        </a:rPr>
                        <a:t> </a:t>
                      </a:r>
                      <a:endParaRPr lang="en-IN" sz="1200" b="1"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5614" marR="45614" marT="0" marB="0" anchor="ctr"/>
                </a:tc>
                <a:tc>
                  <a:txBody>
                    <a:bodyPr/>
                    <a:lstStyle/>
                    <a:p>
                      <a:pPr algn="ctr">
                        <a:lnSpc>
                          <a:spcPct val="107000"/>
                        </a:lnSpc>
                        <a:spcAft>
                          <a:spcPts val="800"/>
                        </a:spcAft>
                        <a:buNone/>
                      </a:pPr>
                      <a:r>
                        <a:rPr lang="en-IN" sz="1600" b="1" kern="100" dirty="0">
                          <a:effectLst/>
                        </a:rPr>
                        <a:t>12.073</a:t>
                      </a:r>
                      <a:endParaRPr lang="en-IN" sz="1200" b="1"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5614" marR="45614" marT="0" marB="0" anchor="ctr"/>
                </a:tc>
                <a:tc>
                  <a:txBody>
                    <a:bodyPr/>
                    <a:lstStyle/>
                    <a:p>
                      <a:pPr algn="ctr">
                        <a:lnSpc>
                          <a:spcPct val="107000"/>
                        </a:lnSpc>
                        <a:spcAft>
                          <a:spcPts val="800"/>
                        </a:spcAft>
                        <a:buNone/>
                      </a:pPr>
                      <a:r>
                        <a:rPr lang="en-IN" sz="1600" b="1" kern="100" dirty="0">
                          <a:effectLst/>
                        </a:rPr>
                        <a:t>30.375</a:t>
                      </a:r>
                      <a:endParaRPr lang="en-IN" sz="1200" b="1"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5614" marR="45614" marT="0" marB="0" anchor="ctr"/>
                </a:tc>
                <a:tc>
                  <a:txBody>
                    <a:bodyPr/>
                    <a:lstStyle/>
                    <a:p>
                      <a:pPr algn="ctr">
                        <a:lnSpc>
                          <a:spcPct val="107000"/>
                        </a:lnSpc>
                        <a:spcAft>
                          <a:spcPts val="800"/>
                        </a:spcAft>
                        <a:buNone/>
                      </a:pPr>
                      <a:r>
                        <a:rPr lang="en-IN" sz="1600" b="1" kern="100" dirty="0">
                          <a:effectLst/>
                        </a:rPr>
                        <a:t>366.717</a:t>
                      </a:r>
                      <a:endParaRPr lang="en-IN" sz="1200" b="1"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5614" marR="45614" marT="0" marB="0" anchor="ctr"/>
                </a:tc>
                <a:tc>
                  <a:txBody>
                    <a:bodyPr/>
                    <a:lstStyle/>
                    <a:p>
                      <a:pPr algn="ctr">
                        <a:lnSpc>
                          <a:spcPct val="107000"/>
                        </a:lnSpc>
                        <a:spcAft>
                          <a:spcPts val="800"/>
                        </a:spcAft>
                        <a:buNone/>
                      </a:pPr>
                      <a:r>
                        <a:rPr lang="en-IN" sz="1600" b="1" kern="100" dirty="0">
                          <a:effectLst/>
                        </a:rPr>
                        <a:t>158</a:t>
                      </a:r>
                      <a:endParaRPr lang="en-IN" sz="1200" b="1"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5614" marR="45614" marT="0" marB="0" anchor="ctr"/>
                </a:tc>
                <a:tc>
                  <a:txBody>
                    <a:bodyPr/>
                    <a:lstStyle/>
                    <a:p>
                      <a:pPr algn="ctr">
                        <a:lnSpc>
                          <a:spcPct val="107000"/>
                        </a:lnSpc>
                        <a:spcAft>
                          <a:spcPts val="800"/>
                        </a:spcAft>
                        <a:buNone/>
                      </a:pPr>
                      <a:r>
                        <a:rPr lang="en-IN" sz="1600" b="1" kern="100" dirty="0">
                          <a:effectLst/>
                        </a:rPr>
                        <a:t>529</a:t>
                      </a:r>
                      <a:endParaRPr lang="en-IN" sz="1200" b="1"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5614" marR="45614" marT="0" marB="0" anchor="ctr"/>
                </a:tc>
                <a:extLst>
                  <a:ext uri="{0D108BD9-81ED-4DB2-BD59-A6C34878D82A}">
                    <a16:rowId xmlns:a16="http://schemas.microsoft.com/office/drawing/2014/main" val="1137068893"/>
                  </a:ext>
                </a:extLst>
              </a:tr>
            </a:tbl>
          </a:graphicData>
        </a:graphic>
      </p:graphicFrame>
    </p:spTree>
    <p:extLst>
      <p:ext uri="{BB962C8B-B14F-4D97-AF65-F5344CB8AC3E}">
        <p14:creationId xmlns:p14="http://schemas.microsoft.com/office/powerpoint/2010/main" val="13204836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C9235A-3A0F-6A5F-747C-63CFBA1183BF}"/>
            </a:ext>
          </a:extLst>
        </p:cNvPr>
        <p:cNvGrpSpPr/>
        <p:nvPr/>
      </p:nvGrpSpPr>
      <p:grpSpPr>
        <a:xfrm>
          <a:off x="0" y="0"/>
          <a:ext cx="0" cy="0"/>
          <a:chOff x="0" y="0"/>
          <a:chExt cx="0" cy="0"/>
        </a:xfrm>
      </p:grpSpPr>
      <p:pic>
        <p:nvPicPr>
          <p:cNvPr id="15" name="Image 0" descr="preencoded.png">
            <a:extLst>
              <a:ext uri="{FF2B5EF4-FFF2-40B4-BE49-F238E27FC236}">
                <a16:creationId xmlns:a16="http://schemas.microsoft.com/office/drawing/2014/main" id="{1E938F84-7293-423F-BDC2-B3D951381332}"/>
              </a:ext>
            </a:extLst>
          </p:cNvPr>
          <p:cNvPicPr>
            <a:picLocks noChangeAspect="1"/>
          </p:cNvPicPr>
          <p:nvPr/>
        </p:nvPicPr>
        <p:blipFill>
          <a:blip r:embed="rId2"/>
          <a:stretch>
            <a:fillRect/>
          </a:stretch>
        </p:blipFill>
        <p:spPr>
          <a:xfrm>
            <a:off x="0" y="0"/>
            <a:ext cx="14630400" cy="8229600"/>
          </a:xfrm>
          <a:prstGeom prst="rect">
            <a:avLst/>
          </a:prstGeom>
        </p:spPr>
      </p:pic>
      <p:pic>
        <p:nvPicPr>
          <p:cNvPr id="3" name="Picture 2">
            <a:extLst>
              <a:ext uri="{FF2B5EF4-FFF2-40B4-BE49-F238E27FC236}">
                <a16:creationId xmlns:a16="http://schemas.microsoft.com/office/drawing/2014/main" id="{70194E83-4F70-AA56-02A2-0CEE3CC7F82E}"/>
              </a:ext>
            </a:extLst>
          </p:cNvPr>
          <p:cNvPicPr>
            <a:picLocks noChangeAspect="1"/>
          </p:cNvPicPr>
          <p:nvPr/>
        </p:nvPicPr>
        <p:blipFill>
          <a:blip r:embed="rId3"/>
          <a:stretch>
            <a:fillRect/>
          </a:stretch>
        </p:blipFill>
        <p:spPr>
          <a:xfrm>
            <a:off x="0" y="0"/>
            <a:ext cx="14630400" cy="8229600"/>
          </a:xfrm>
          <a:prstGeom prst="rect">
            <a:avLst/>
          </a:prstGeom>
        </p:spPr>
      </p:pic>
      <p:sp>
        <p:nvSpPr>
          <p:cNvPr id="4" name="TextBox 3">
            <a:extLst>
              <a:ext uri="{FF2B5EF4-FFF2-40B4-BE49-F238E27FC236}">
                <a16:creationId xmlns:a16="http://schemas.microsoft.com/office/drawing/2014/main" id="{DEA2427B-2B61-B56F-EA4D-00B5B4E214AE}"/>
              </a:ext>
            </a:extLst>
          </p:cNvPr>
          <p:cNvSpPr txBox="1"/>
          <p:nvPr/>
        </p:nvSpPr>
        <p:spPr>
          <a:xfrm>
            <a:off x="3791712" y="361008"/>
            <a:ext cx="7680960" cy="584775"/>
          </a:xfrm>
          <a:prstGeom prst="rect">
            <a:avLst/>
          </a:prstGeom>
          <a:noFill/>
        </p:spPr>
        <p:txBody>
          <a:bodyPr wrap="square">
            <a:spAutoFit/>
          </a:bodyPr>
          <a:lstStyle/>
          <a:p>
            <a:pPr algn="ctr"/>
            <a:r>
              <a:rPr lang="en-IN" sz="3200" dirty="0">
                <a:solidFill>
                  <a:schemeClr val="bg1"/>
                </a:solidFill>
              </a:rPr>
              <a:t>Bar graph of 16-bit Multipliers Results</a:t>
            </a:r>
          </a:p>
        </p:txBody>
      </p:sp>
      <p:pic>
        <p:nvPicPr>
          <p:cNvPr id="5" name="Picture 4">
            <a:extLst>
              <a:ext uri="{FF2B5EF4-FFF2-40B4-BE49-F238E27FC236}">
                <a16:creationId xmlns:a16="http://schemas.microsoft.com/office/drawing/2014/main" id="{DAB9C230-456C-846F-CD55-9A5038AE1EF9}"/>
              </a:ext>
            </a:extLst>
          </p:cNvPr>
          <p:cNvPicPr>
            <a:picLocks noChangeAspect="1"/>
          </p:cNvPicPr>
          <p:nvPr/>
        </p:nvPicPr>
        <p:blipFill>
          <a:blip r:embed="rId4"/>
          <a:stretch>
            <a:fillRect/>
          </a:stretch>
        </p:blipFill>
        <p:spPr>
          <a:xfrm>
            <a:off x="1499616" y="1099526"/>
            <a:ext cx="11301984" cy="4033860"/>
          </a:xfrm>
          <a:prstGeom prst="rect">
            <a:avLst/>
          </a:prstGeom>
        </p:spPr>
      </p:pic>
      <p:sp>
        <p:nvSpPr>
          <p:cNvPr id="6" name="TextBox 5">
            <a:extLst>
              <a:ext uri="{FF2B5EF4-FFF2-40B4-BE49-F238E27FC236}">
                <a16:creationId xmlns:a16="http://schemas.microsoft.com/office/drawing/2014/main" id="{CF79EFEB-70B4-9375-0B18-9D7D2A8FBDAB}"/>
              </a:ext>
            </a:extLst>
          </p:cNvPr>
          <p:cNvSpPr txBox="1"/>
          <p:nvPr/>
        </p:nvSpPr>
        <p:spPr>
          <a:xfrm>
            <a:off x="5273040" y="5262745"/>
            <a:ext cx="3755136" cy="461665"/>
          </a:xfrm>
          <a:prstGeom prst="rect">
            <a:avLst/>
          </a:prstGeom>
          <a:noFill/>
        </p:spPr>
        <p:txBody>
          <a:bodyPr wrap="square" rtlCol="0">
            <a:spAutoFit/>
          </a:bodyPr>
          <a:lstStyle/>
          <a:p>
            <a:pPr algn="ctr"/>
            <a:r>
              <a:rPr lang="en-IN" sz="2400" dirty="0">
                <a:solidFill>
                  <a:schemeClr val="bg1"/>
                </a:solidFill>
              </a:rPr>
              <a:t>Performance Improvement</a:t>
            </a:r>
            <a:endParaRPr lang="en-IN" sz="1400" dirty="0">
              <a:solidFill>
                <a:schemeClr val="bg1"/>
              </a:solidFill>
            </a:endParaRPr>
          </a:p>
        </p:txBody>
      </p:sp>
      <p:sp>
        <p:nvSpPr>
          <p:cNvPr id="8" name="TextBox 7">
            <a:extLst>
              <a:ext uri="{FF2B5EF4-FFF2-40B4-BE49-F238E27FC236}">
                <a16:creationId xmlns:a16="http://schemas.microsoft.com/office/drawing/2014/main" id="{9D50562B-7EF6-1135-6B04-8A9E97585768}"/>
              </a:ext>
            </a:extLst>
          </p:cNvPr>
          <p:cNvSpPr txBox="1"/>
          <p:nvPr/>
        </p:nvSpPr>
        <p:spPr>
          <a:xfrm>
            <a:off x="4596384" y="5853620"/>
            <a:ext cx="5071872" cy="2246769"/>
          </a:xfrm>
          <a:prstGeom prst="rect">
            <a:avLst/>
          </a:prstGeom>
          <a:noFill/>
        </p:spPr>
        <p:txBody>
          <a:bodyPr wrap="square" rtlCol="0">
            <a:spAutoFit/>
          </a:bodyPr>
          <a:lstStyle/>
          <a:p>
            <a:pPr lvl="0" algn="just">
              <a:lnSpc>
                <a:spcPct val="150000"/>
              </a:lnSpc>
              <a:buSzPts val="1000"/>
              <a:tabLst>
                <a:tab pos="457200" algn="l"/>
              </a:tabLst>
            </a:pPr>
            <a:r>
              <a:rPr lang="en-IN" sz="1600" b="1" dirty="0">
                <a:solidFill>
                  <a:schemeClr val="bg1"/>
                </a:solidFill>
                <a:effectLst/>
                <a:ea typeface="Times New Roman" panose="02020603050405020304" pitchFamily="18" charset="0"/>
              </a:rPr>
              <a:t>16-bit Hybrid Multiplier vs. Conventional Multipliers</a:t>
            </a:r>
            <a:endParaRPr lang="en-IN" sz="1600" dirty="0">
              <a:solidFill>
                <a:schemeClr val="bg1"/>
              </a:solidFill>
              <a:effectLst/>
              <a:ea typeface="Times New Roman" panose="02020603050405020304" pitchFamily="18" charset="0"/>
            </a:endParaRPr>
          </a:p>
          <a:p>
            <a:pPr marL="742950" lvl="1" indent="-285750" algn="just">
              <a:lnSpc>
                <a:spcPct val="150000"/>
              </a:lnSpc>
              <a:buSzPts val="1000"/>
              <a:buFont typeface="Courier New" panose="02070309020205020404" pitchFamily="49" charset="0"/>
              <a:buChar char="o"/>
              <a:tabLst>
                <a:tab pos="914400" algn="l"/>
              </a:tabLst>
            </a:pPr>
            <a:r>
              <a:rPr lang="en-IN" sz="1600" dirty="0">
                <a:solidFill>
                  <a:schemeClr val="bg1"/>
                </a:solidFill>
                <a:effectLst/>
                <a:ea typeface="Times New Roman" panose="02020603050405020304" pitchFamily="18" charset="0"/>
                <a:cs typeface="Times New Roman" panose="02020603050405020304" pitchFamily="18" charset="0"/>
              </a:rPr>
              <a:t>Power Reduction (Vedic): 62.42%</a:t>
            </a:r>
          </a:p>
          <a:p>
            <a:pPr marL="742950" lvl="1" indent="-285750" algn="just">
              <a:lnSpc>
                <a:spcPct val="150000"/>
              </a:lnSpc>
              <a:buSzPts val="1000"/>
              <a:buFont typeface="Courier New" panose="02070309020205020404" pitchFamily="49" charset="0"/>
              <a:buChar char="o"/>
              <a:tabLst>
                <a:tab pos="914400" algn="l"/>
              </a:tabLst>
            </a:pPr>
            <a:r>
              <a:rPr lang="en-IN" sz="1600" dirty="0">
                <a:solidFill>
                  <a:schemeClr val="bg1"/>
                </a:solidFill>
                <a:effectLst/>
                <a:ea typeface="Times New Roman" panose="02020603050405020304" pitchFamily="18" charset="0"/>
                <a:cs typeface="Times New Roman" panose="02020603050405020304" pitchFamily="18" charset="0"/>
              </a:rPr>
              <a:t>PDP Improvement (Vedic): 41.54%</a:t>
            </a:r>
          </a:p>
          <a:p>
            <a:pPr marL="742950" lvl="1" indent="-285750" algn="just">
              <a:lnSpc>
                <a:spcPct val="150000"/>
              </a:lnSpc>
              <a:buSzPts val="1000"/>
              <a:buFont typeface="Courier New" panose="02070309020205020404" pitchFamily="49" charset="0"/>
              <a:buChar char="o"/>
              <a:tabLst>
                <a:tab pos="914400" algn="l"/>
              </a:tabLst>
            </a:pPr>
            <a:r>
              <a:rPr lang="en-IN" sz="1600" dirty="0">
                <a:solidFill>
                  <a:schemeClr val="bg1"/>
                </a:solidFill>
                <a:effectLst/>
                <a:ea typeface="Times New Roman" panose="02020603050405020304" pitchFamily="18" charset="0"/>
                <a:cs typeface="Times New Roman" panose="02020603050405020304" pitchFamily="18" charset="0"/>
              </a:rPr>
              <a:t>Power Reduction (Wallace Tree): 69.19%</a:t>
            </a:r>
          </a:p>
          <a:p>
            <a:pPr marL="742950" lvl="1" indent="-285750" algn="just">
              <a:lnSpc>
                <a:spcPct val="150000"/>
              </a:lnSpc>
              <a:buSzPts val="1000"/>
              <a:buFont typeface="Courier New" panose="02070309020205020404" pitchFamily="49" charset="0"/>
              <a:buChar char="o"/>
              <a:tabLst>
                <a:tab pos="914400" algn="l"/>
              </a:tabLst>
            </a:pPr>
            <a:r>
              <a:rPr lang="en-IN" sz="1600" dirty="0">
                <a:solidFill>
                  <a:schemeClr val="bg1"/>
                </a:solidFill>
                <a:effectLst/>
                <a:ea typeface="Times New Roman" panose="02020603050405020304" pitchFamily="18" charset="0"/>
                <a:cs typeface="Times New Roman" panose="02020603050405020304" pitchFamily="18" charset="0"/>
              </a:rPr>
              <a:t>PDP Improvement (Wallace Tree): 60.26%</a:t>
            </a:r>
          </a:p>
          <a:p>
            <a:endParaRPr lang="en-IN" sz="2000" dirty="0">
              <a:solidFill>
                <a:schemeClr val="bg1"/>
              </a:solidFill>
            </a:endParaRPr>
          </a:p>
        </p:txBody>
      </p:sp>
    </p:spTree>
    <p:extLst>
      <p:ext uri="{BB962C8B-B14F-4D97-AF65-F5344CB8AC3E}">
        <p14:creationId xmlns:p14="http://schemas.microsoft.com/office/powerpoint/2010/main" val="36224211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220CC6-8E92-5FDA-6A93-42DCE42C9960}"/>
            </a:ext>
          </a:extLst>
        </p:cNvPr>
        <p:cNvGrpSpPr/>
        <p:nvPr/>
      </p:nvGrpSpPr>
      <p:grpSpPr>
        <a:xfrm>
          <a:off x="0" y="0"/>
          <a:ext cx="0" cy="0"/>
          <a:chOff x="0" y="0"/>
          <a:chExt cx="0" cy="0"/>
        </a:xfrm>
      </p:grpSpPr>
      <p:pic>
        <p:nvPicPr>
          <p:cNvPr id="15" name="Image 0" descr="preencoded.png">
            <a:extLst>
              <a:ext uri="{FF2B5EF4-FFF2-40B4-BE49-F238E27FC236}">
                <a16:creationId xmlns:a16="http://schemas.microsoft.com/office/drawing/2014/main" id="{F645B9F5-C26D-6659-76FD-13B5FCC5F781}"/>
              </a:ext>
            </a:extLst>
          </p:cNvPr>
          <p:cNvPicPr>
            <a:picLocks noChangeAspect="1"/>
          </p:cNvPicPr>
          <p:nvPr/>
        </p:nvPicPr>
        <p:blipFill>
          <a:blip r:embed="rId2"/>
          <a:stretch>
            <a:fillRect/>
          </a:stretch>
        </p:blipFill>
        <p:spPr>
          <a:xfrm>
            <a:off x="0" y="0"/>
            <a:ext cx="14630400" cy="8229600"/>
          </a:xfrm>
          <a:prstGeom prst="rect">
            <a:avLst/>
          </a:prstGeom>
        </p:spPr>
      </p:pic>
      <p:pic>
        <p:nvPicPr>
          <p:cNvPr id="3" name="Picture 2">
            <a:extLst>
              <a:ext uri="{FF2B5EF4-FFF2-40B4-BE49-F238E27FC236}">
                <a16:creationId xmlns:a16="http://schemas.microsoft.com/office/drawing/2014/main" id="{CF799B69-519E-2FC9-2433-4197806F3E34}"/>
              </a:ext>
            </a:extLst>
          </p:cNvPr>
          <p:cNvPicPr>
            <a:picLocks noChangeAspect="1"/>
          </p:cNvPicPr>
          <p:nvPr/>
        </p:nvPicPr>
        <p:blipFill>
          <a:blip r:embed="rId3"/>
          <a:stretch>
            <a:fillRect/>
          </a:stretch>
        </p:blipFill>
        <p:spPr>
          <a:xfrm>
            <a:off x="0" y="0"/>
            <a:ext cx="14630400" cy="8229600"/>
          </a:xfrm>
          <a:prstGeom prst="rect">
            <a:avLst/>
          </a:prstGeom>
        </p:spPr>
      </p:pic>
      <p:sp>
        <p:nvSpPr>
          <p:cNvPr id="4" name="TextBox 3">
            <a:extLst>
              <a:ext uri="{FF2B5EF4-FFF2-40B4-BE49-F238E27FC236}">
                <a16:creationId xmlns:a16="http://schemas.microsoft.com/office/drawing/2014/main" id="{6066C14A-982D-51A8-5276-3278C07A2878}"/>
              </a:ext>
            </a:extLst>
          </p:cNvPr>
          <p:cNvSpPr txBox="1"/>
          <p:nvPr/>
        </p:nvSpPr>
        <p:spPr>
          <a:xfrm>
            <a:off x="334537" y="113961"/>
            <a:ext cx="13961325" cy="584775"/>
          </a:xfrm>
          <a:prstGeom prst="rect">
            <a:avLst/>
          </a:prstGeom>
          <a:noFill/>
        </p:spPr>
        <p:txBody>
          <a:bodyPr wrap="square">
            <a:spAutoFit/>
          </a:bodyPr>
          <a:lstStyle/>
          <a:p>
            <a:pPr algn="ctr"/>
            <a:r>
              <a:rPr lang="en-IN" sz="3200" dirty="0">
                <a:solidFill>
                  <a:schemeClr val="bg1"/>
                </a:solidFill>
              </a:rPr>
              <a:t>PROPOSED HYBRID MULTIPLER Architecture </a:t>
            </a:r>
          </a:p>
        </p:txBody>
      </p:sp>
      <p:pic>
        <p:nvPicPr>
          <p:cNvPr id="7" name="Picture 6">
            <a:extLst>
              <a:ext uri="{FF2B5EF4-FFF2-40B4-BE49-F238E27FC236}">
                <a16:creationId xmlns:a16="http://schemas.microsoft.com/office/drawing/2014/main" id="{0BDC6E4D-1DE0-7A6D-FA0A-C8D2BD040E91}"/>
              </a:ext>
            </a:extLst>
          </p:cNvPr>
          <p:cNvPicPr>
            <a:picLocks noChangeAspect="1"/>
          </p:cNvPicPr>
          <p:nvPr/>
        </p:nvPicPr>
        <p:blipFill>
          <a:blip r:embed="rId4"/>
          <a:srcRect/>
          <a:stretch/>
        </p:blipFill>
        <p:spPr>
          <a:xfrm>
            <a:off x="4632763" y="698736"/>
            <a:ext cx="5364872" cy="7226064"/>
          </a:xfrm>
          <a:prstGeom prst="rect">
            <a:avLst/>
          </a:prstGeom>
        </p:spPr>
      </p:pic>
    </p:spTree>
    <p:extLst>
      <p:ext uri="{BB962C8B-B14F-4D97-AF65-F5344CB8AC3E}">
        <p14:creationId xmlns:p14="http://schemas.microsoft.com/office/powerpoint/2010/main" val="343020253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F21206-1F98-756C-3C6A-91114A9EF7C3}"/>
            </a:ext>
          </a:extLst>
        </p:cNvPr>
        <p:cNvGrpSpPr/>
        <p:nvPr/>
      </p:nvGrpSpPr>
      <p:grpSpPr>
        <a:xfrm>
          <a:off x="0" y="0"/>
          <a:ext cx="0" cy="0"/>
          <a:chOff x="0" y="0"/>
          <a:chExt cx="0" cy="0"/>
        </a:xfrm>
      </p:grpSpPr>
      <p:pic>
        <p:nvPicPr>
          <p:cNvPr id="15" name="Image 0" descr="preencoded.png">
            <a:extLst>
              <a:ext uri="{FF2B5EF4-FFF2-40B4-BE49-F238E27FC236}">
                <a16:creationId xmlns:a16="http://schemas.microsoft.com/office/drawing/2014/main" id="{28272456-85E5-CE51-8429-A1038D32244A}"/>
              </a:ext>
            </a:extLst>
          </p:cNvPr>
          <p:cNvPicPr>
            <a:picLocks noChangeAspect="1"/>
          </p:cNvPicPr>
          <p:nvPr/>
        </p:nvPicPr>
        <p:blipFill>
          <a:blip r:embed="rId2"/>
          <a:stretch>
            <a:fillRect/>
          </a:stretch>
        </p:blipFill>
        <p:spPr>
          <a:xfrm>
            <a:off x="0" y="0"/>
            <a:ext cx="14630400" cy="8229600"/>
          </a:xfrm>
          <a:prstGeom prst="rect">
            <a:avLst/>
          </a:prstGeom>
        </p:spPr>
      </p:pic>
      <p:pic>
        <p:nvPicPr>
          <p:cNvPr id="3" name="Picture 2">
            <a:extLst>
              <a:ext uri="{FF2B5EF4-FFF2-40B4-BE49-F238E27FC236}">
                <a16:creationId xmlns:a16="http://schemas.microsoft.com/office/drawing/2014/main" id="{F3B4A8D0-5B30-C40D-360F-DBD1DC174233}"/>
              </a:ext>
            </a:extLst>
          </p:cNvPr>
          <p:cNvPicPr>
            <a:picLocks noChangeAspect="1"/>
          </p:cNvPicPr>
          <p:nvPr/>
        </p:nvPicPr>
        <p:blipFill>
          <a:blip r:embed="rId3"/>
          <a:stretch>
            <a:fillRect/>
          </a:stretch>
        </p:blipFill>
        <p:spPr>
          <a:xfrm>
            <a:off x="0" y="0"/>
            <a:ext cx="14630400" cy="8229600"/>
          </a:xfrm>
          <a:prstGeom prst="rect">
            <a:avLst/>
          </a:prstGeom>
        </p:spPr>
      </p:pic>
      <p:sp>
        <p:nvSpPr>
          <p:cNvPr id="2" name="TextBox 1">
            <a:extLst>
              <a:ext uri="{FF2B5EF4-FFF2-40B4-BE49-F238E27FC236}">
                <a16:creationId xmlns:a16="http://schemas.microsoft.com/office/drawing/2014/main" id="{69BE97CB-4AF9-4904-E538-2D556528E082}"/>
              </a:ext>
            </a:extLst>
          </p:cNvPr>
          <p:cNvSpPr txBox="1"/>
          <p:nvPr/>
        </p:nvSpPr>
        <p:spPr>
          <a:xfrm>
            <a:off x="4594302" y="202284"/>
            <a:ext cx="6200078" cy="646331"/>
          </a:xfrm>
          <a:prstGeom prst="rect">
            <a:avLst/>
          </a:prstGeom>
          <a:noFill/>
        </p:spPr>
        <p:txBody>
          <a:bodyPr wrap="square" rtlCol="0">
            <a:spAutoFit/>
          </a:bodyPr>
          <a:lstStyle/>
          <a:p>
            <a:pPr algn="ctr"/>
            <a:r>
              <a:rPr lang="en-IN" sz="3600" dirty="0">
                <a:solidFill>
                  <a:schemeClr val="bg1"/>
                </a:solidFill>
              </a:rPr>
              <a:t>PROPOSED HYBRID MULTIPLER</a:t>
            </a:r>
          </a:p>
        </p:txBody>
      </p:sp>
      <p:sp>
        <p:nvSpPr>
          <p:cNvPr id="4" name="TextBox 3">
            <a:extLst>
              <a:ext uri="{FF2B5EF4-FFF2-40B4-BE49-F238E27FC236}">
                <a16:creationId xmlns:a16="http://schemas.microsoft.com/office/drawing/2014/main" id="{72B654C7-0A6B-A5FF-411B-31FF5D0141D3}"/>
              </a:ext>
            </a:extLst>
          </p:cNvPr>
          <p:cNvSpPr txBox="1"/>
          <p:nvPr/>
        </p:nvSpPr>
        <p:spPr>
          <a:xfrm>
            <a:off x="724829" y="1360449"/>
            <a:ext cx="13492976" cy="830997"/>
          </a:xfrm>
          <a:prstGeom prst="rect">
            <a:avLst/>
          </a:prstGeom>
          <a:noFill/>
        </p:spPr>
        <p:txBody>
          <a:bodyPr wrap="square" rtlCol="0">
            <a:spAutoFit/>
          </a:bodyPr>
          <a:lstStyle/>
          <a:p>
            <a:pPr algn="ctr"/>
            <a:endParaRPr lang="en-IN" sz="2400" dirty="0">
              <a:solidFill>
                <a:schemeClr val="bg1"/>
              </a:solidFill>
            </a:endParaRPr>
          </a:p>
          <a:p>
            <a:pPr algn="ctr"/>
            <a:endParaRPr lang="en-IN" sz="2400" dirty="0">
              <a:solidFill>
                <a:schemeClr val="bg1"/>
              </a:solidFill>
            </a:endParaRPr>
          </a:p>
        </p:txBody>
      </p:sp>
      <p:sp>
        <p:nvSpPr>
          <p:cNvPr id="5" name="TextBox 4">
            <a:extLst>
              <a:ext uri="{FF2B5EF4-FFF2-40B4-BE49-F238E27FC236}">
                <a16:creationId xmlns:a16="http://schemas.microsoft.com/office/drawing/2014/main" id="{4327185E-9F8C-36B6-791C-FDE3A52E4F56}"/>
              </a:ext>
            </a:extLst>
          </p:cNvPr>
          <p:cNvSpPr txBox="1"/>
          <p:nvPr/>
        </p:nvSpPr>
        <p:spPr>
          <a:xfrm>
            <a:off x="4744909" y="1013682"/>
            <a:ext cx="5642517" cy="369332"/>
          </a:xfrm>
          <a:prstGeom prst="rect">
            <a:avLst/>
          </a:prstGeom>
          <a:noFill/>
        </p:spPr>
        <p:txBody>
          <a:bodyPr wrap="square" rtlCol="0">
            <a:spAutoFit/>
          </a:bodyPr>
          <a:lstStyle/>
          <a:p>
            <a:pPr algn="ctr"/>
            <a:r>
              <a:rPr lang="en-IN" dirty="0">
                <a:solidFill>
                  <a:schemeClr val="bg1"/>
                </a:solidFill>
              </a:rPr>
              <a:t>SCHEMATIC OF THE PROPOSED HYBRID MULTIPLER</a:t>
            </a:r>
          </a:p>
        </p:txBody>
      </p:sp>
      <p:pic>
        <p:nvPicPr>
          <p:cNvPr id="8" name="Picture 7">
            <a:extLst>
              <a:ext uri="{FF2B5EF4-FFF2-40B4-BE49-F238E27FC236}">
                <a16:creationId xmlns:a16="http://schemas.microsoft.com/office/drawing/2014/main" id="{4F546C7B-2BA8-037C-7AA1-D2FF90095736}"/>
              </a:ext>
            </a:extLst>
          </p:cNvPr>
          <p:cNvPicPr>
            <a:picLocks noChangeAspect="1"/>
          </p:cNvPicPr>
          <p:nvPr/>
        </p:nvPicPr>
        <p:blipFill>
          <a:blip r:embed="rId4"/>
          <a:srcRect/>
          <a:stretch/>
        </p:blipFill>
        <p:spPr>
          <a:xfrm>
            <a:off x="1857569" y="1729782"/>
            <a:ext cx="10915262" cy="6015724"/>
          </a:xfrm>
          <a:prstGeom prst="rect">
            <a:avLst/>
          </a:prstGeom>
        </p:spPr>
      </p:pic>
    </p:spTree>
    <p:extLst>
      <p:ext uri="{BB962C8B-B14F-4D97-AF65-F5344CB8AC3E}">
        <p14:creationId xmlns:p14="http://schemas.microsoft.com/office/powerpoint/2010/main" val="29426415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C74764-6E21-59D8-EBC1-9BA9102F872B}"/>
            </a:ext>
          </a:extLst>
        </p:cNvPr>
        <p:cNvGrpSpPr/>
        <p:nvPr/>
      </p:nvGrpSpPr>
      <p:grpSpPr>
        <a:xfrm>
          <a:off x="0" y="0"/>
          <a:ext cx="0" cy="0"/>
          <a:chOff x="0" y="0"/>
          <a:chExt cx="0" cy="0"/>
        </a:xfrm>
      </p:grpSpPr>
      <p:pic>
        <p:nvPicPr>
          <p:cNvPr id="15" name="Image 0" descr="preencoded.png">
            <a:extLst>
              <a:ext uri="{FF2B5EF4-FFF2-40B4-BE49-F238E27FC236}">
                <a16:creationId xmlns:a16="http://schemas.microsoft.com/office/drawing/2014/main" id="{FCA704C9-EBAB-2A92-0A9C-63317A848D47}"/>
              </a:ext>
            </a:extLst>
          </p:cNvPr>
          <p:cNvPicPr>
            <a:picLocks noChangeAspect="1"/>
          </p:cNvPicPr>
          <p:nvPr/>
        </p:nvPicPr>
        <p:blipFill>
          <a:blip r:embed="rId2"/>
          <a:stretch>
            <a:fillRect/>
          </a:stretch>
        </p:blipFill>
        <p:spPr>
          <a:xfrm>
            <a:off x="0" y="0"/>
            <a:ext cx="14630400" cy="8229600"/>
          </a:xfrm>
          <a:prstGeom prst="rect">
            <a:avLst/>
          </a:prstGeom>
        </p:spPr>
      </p:pic>
      <p:pic>
        <p:nvPicPr>
          <p:cNvPr id="3" name="Picture 2">
            <a:extLst>
              <a:ext uri="{FF2B5EF4-FFF2-40B4-BE49-F238E27FC236}">
                <a16:creationId xmlns:a16="http://schemas.microsoft.com/office/drawing/2014/main" id="{007537F9-F775-F234-E0C2-7D2996CE7ED1}"/>
              </a:ext>
            </a:extLst>
          </p:cNvPr>
          <p:cNvPicPr>
            <a:picLocks noChangeAspect="1"/>
          </p:cNvPicPr>
          <p:nvPr/>
        </p:nvPicPr>
        <p:blipFill>
          <a:blip r:embed="rId3"/>
          <a:stretch>
            <a:fillRect/>
          </a:stretch>
        </p:blipFill>
        <p:spPr>
          <a:xfrm>
            <a:off x="0" y="0"/>
            <a:ext cx="14630400" cy="8229600"/>
          </a:xfrm>
          <a:prstGeom prst="rect">
            <a:avLst/>
          </a:prstGeom>
        </p:spPr>
      </p:pic>
      <p:sp>
        <p:nvSpPr>
          <p:cNvPr id="2" name="TextBox 1">
            <a:extLst>
              <a:ext uri="{FF2B5EF4-FFF2-40B4-BE49-F238E27FC236}">
                <a16:creationId xmlns:a16="http://schemas.microsoft.com/office/drawing/2014/main" id="{B1DADEC9-68A9-5AA0-8FB0-8FB3CD733D7D}"/>
              </a:ext>
            </a:extLst>
          </p:cNvPr>
          <p:cNvSpPr txBox="1"/>
          <p:nvPr/>
        </p:nvSpPr>
        <p:spPr>
          <a:xfrm>
            <a:off x="591278" y="165926"/>
            <a:ext cx="13113571" cy="369332"/>
          </a:xfrm>
          <a:prstGeom prst="rect">
            <a:avLst/>
          </a:prstGeom>
          <a:noFill/>
        </p:spPr>
        <p:txBody>
          <a:bodyPr wrap="square" rtlCol="0">
            <a:spAutoFit/>
          </a:bodyPr>
          <a:lstStyle/>
          <a:p>
            <a:pPr algn="ctr"/>
            <a:r>
              <a:rPr lang="en-IN" dirty="0">
                <a:solidFill>
                  <a:schemeClr val="bg1"/>
                </a:solidFill>
              </a:rPr>
              <a:t>MULTIPLICATION RESULT OF HYBRID MULTIPLER</a:t>
            </a:r>
          </a:p>
        </p:txBody>
      </p:sp>
      <p:sp>
        <p:nvSpPr>
          <p:cNvPr id="6" name="TextBox 5">
            <a:extLst>
              <a:ext uri="{FF2B5EF4-FFF2-40B4-BE49-F238E27FC236}">
                <a16:creationId xmlns:a16="http://schemas.microsoft.com/office/drawing/2014/main" id="{C289F6F1-B6D7-FF1D-18A8-351519641017}"/>
              </a:ext>
            </a:extLst>
          </p:cNvPr>
          <p:cNvSpPr txBox="1"/>
          <p:nvPr/>
        </p:nvSpPr>
        <p:spPr>
          <a:xfrm>
            <a:off x="591278" y="7567106"/>
            <a:ext cx="2587083" cy="400110"/>
          </a:xfrm>
          <a:prstGeom prst="rect">
            <a:avLst/>
          </a:prstGeom>
          <a:noFill/>
        </p:spPr>
        <p:txBody>
          <a:bodyPr wrap="square" rtlCol="0">
            <a:spAutoFit/>
          </a:bodyPr>
          <a:lstStyle/>
          <a:p>
            <a:pPr algn="ctr"/>
            <a:r>
              <a:rPr lang="en-IN" sz="2000" dirty="0">
                <a:solidFill>
                  <a:schemeClr val="bg1"/>
                </a:solidFill>
              </a:rPr>
              <a:t>TCL OUTPUT</a:t>
            </a:r>
          </a:p>
        </p:txBody>
      </p:sp>
      <p:pic>
        <p:nvPicPr>
          <p:cNvPr id="7" name="Picture 6">
            <a:extLst>
              <a:ext uri="{FF2B5EF4-FFF2-40B4-BE49-F238E27FC236}">
                <a16:creationId xmlns:a16="http://schemas.microsoft.com/office/drawing/2014/main" id="{E1C6CA13-63AE-C195-FC6C-3BEBEA11C89F}"/>
              </a:ext>
            </a:extLst>
          </p:cNvPr>
          <p:cNvPicPr>
            <a:picLocks noChangeAspect="1"/>
          </p:cNvPicPr>
          <p:nvPr/>
        </p:nvPicPr>
        <p:blipFill>
          <a:blip r:embed="rId4"/>
          <a:srcRect/>
          <a:stretch/>
        </p:blipFill>
        <p:spPr>
          <a:xfrm>
            <a:off x="591278" y="462439"/>
            <a:ext cx="3186616" cy="6908517"/>
          </a:xfrm>
          <a:prstGeom prst="rect">
            <a:avLst/>
          </a:prstGeom>
        </p:spPr>
      </p:pic>
      <p:sp>
        <p:nvSpPr>
          <p:cNvPr id="5" name="TextBox 4">
            <a:extLst>
              <a:ext uri="{FF2B5EF4-FFF2-40B4-BE49-F238E27FC236}">
                <a16:creationId xmlns:a16="http://schemas.microsoft.com/office/drawing/2014/main" id="{EE26CF78-9C8F-2785-AB29-03F2ED8605FA}"/>
              </a:ext>
            </a:extLst>
          </p:cNvPr>
          <p:cNvSpPr txBox="1"/>
          <p:nvPr/>
        </p:nvSpPr>
        <p:spPr>
          <a:xfrm>
            <a:off x="7550714" y="5319615"/>
            <a:ext cx="3836614" cy="369332"/>
          </a:xfrm>
          <a:prstGeom prst="rect">
            <a:avLst/>
          </a:prstGeom>
          <a:noFill/>
        </p:spPr>
        <p:txBody>
          <a:bodyPr wrap="square">
            <a:spAutoFit/>
          </a:bodyPr>
          <a:lstStyle/>
          <a:p>
            <a:pPr algn="ctr"/>
            <a:r>
              <a:rPr lang="en-IN" dirty="0">
                <a:solidFill>
                  <a:schemeClr val="bg1"/>
                </a:solidFill>
              </a:rPr>
              <a:t>SIMULATION OUTPUT</a:t>
            </a:r>
          </a:p>
        </p:txBody>
      </p:sp>
      <p:pic>
        <p:nvPicPr>
          <p:cNvPr id="9" name="Picture 8">
            <a:extLst>
              <a:ext uri="{FF2B5EF4-FFF2-40B4-BE49-F238E27FC236}">
                <a16:creationId xmlns:a16="http://schemas.microsoft.com/office/drawing/2014/main" id="{7891FEF0-34B8-C311-3990-3459755553D8}"/>
              </a:ext>
            </a:extLst>
          </p:cNvPr>
          <p:cNvPicPr>
            <a:picLocks noChangeAspect="1"/>
          </p:cNvPicPr>
          <p:nvPr/>
        </p:nvPicPr>
        <p:blipFill>
          <a:blip r:embed="rId5"/>
          <a:stretch>
            <a:fillRect/>
          </a:stretch>
        </p:blipFill>
        <p:spPr>
          <a:xfrm>
            <a:off x="4455986" y="1550146"/>
            <a:ext cx="9583136" cy="3338846"/>
          </a:xfrm>
          <a:prstGeom prst="rect">
            <a:avLst/>
          </a:prstGeom>
        </p:spPr>
      </p:pic>
    </p:spTree>
    <p:extLst>
      <p:ext uri="{BB962C8B-B14F-4D97-AF65-F5344CB8AC3E}">
        <p14:creationId xmlns:p14="http://schemas.microsoft.com/office/powerpoint/2010/main" val="186501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8F45AB-5463-09F9-86C7-A620C776BECE}"/>
            </a:ext>
          </a:extLst>
        </p:cNvPr>
        <p:cNvGrpSpPr/>
        <p:nvPr/>
      </p:nvGrpSpPr>
      <p:grpSpPr>
        <a:xfrm>
          <a:off x="0" y="0"/>
          <a:ext cx="0" cy="0"/>
          <a:chOff x="0" y="0"/>
          <a:chExt cx="0" cy="0"/>
        </a:xfrm>
      </p:grpSpPr>
      <p:pic>
        <p:nvPicPr>
          <p:cNvPr id="15" name="Image 0" descr="preencoded.png">
            <a:extLst>
              <a:ext uri="{FF2B5EF4-FFF2-40B4-BE49-F238E27FC236}">
                <a16:creationId xmlns:a16="http://schemas.microsoft.com/office/drawing/2014/main" id="{74175400-7423-5158-7687-56FBA38082F9}"/>
              </a:ext>
            </a:extLst>
          </p:cNvPr>
          <p:cNvPicPr>
            <a:picLocks noChangeAspect="1"/>
          </p:cNvPicPr>
          <p:nvPr/>
        </p:nvPicPr>
        <p:blipFill>
          <a:blip r:embed="rId2"/>
          <a:stretch>
            <a:fillRect/>
          </a:stretch>
        </p:blipFill>
        <p:spPr>
          <a:xfrm>
            <a:off x="0" y="0"/>
            <a:ext cx="14630400" cy="8229600"/>
          </a:xfrm>
          <a:prstGeom prst="rect">
            <a:avLst/>
          </a:prstGeom>
        </p:spPr>
      </p:pic>
      <p:pic>
        <p:nvPicPr>
          <p:cNvPr id="3" name="Picture 2">
            <a:extLst>
              <a:ext uri="{FF2B5EF4-FFF2-40B4-BE49-F238E27FC236}">
                <a16:creationId xmlns:a16="http://schemas.microsoft.com/office/drawing/2014/main" id="{7C23C4AD-35FD-11BC-FD35-3DA8F43C8606}"/>
              </a:ext>
            </a:extLst>
          </p:cNvPr>
          <p:cNvPicPr>
            <a:picLocks noChangeAspect="1"/>
          </p:cNvPicPr>
          <p:nvPr/>
        </p:nvPicPr>
        <p:blipFill>
          <a:blip r:embed="rId3"/>
          <a:stretch>
            <a:fillRect/>
          </a:stretch>
        </p:blipFill>
        <p:spPr>
          <a:xfrm>
            <a:off x="0" y="0"/>
            <a:ext cx="14630400" cy="8229600"/>
          </a:xfrm>
          <a:prstGeom prst="rect">
            <a:avLst/>
          </a:prstGeom>
        </p:spPr>
      </p:pic>
      <p:sp>
        <p:nvSpPr>
          <p:cNvPr id="2" name="TextBox 1">
            <a:extLst>
              <a:ext uri="{FF2B5EF4-FFF2-40B4-BE49-F238E27FC236}">
                <a16:creationId xmlns:a16="http://schemas.microsoft.com/office/drawing/2014/main" id="{E6D8AC80-30D0-94FA-5D39-12694B354EF4}"/>
              </a:ext>
            </a:extLst>
          </p:cNvPr>
          <p:cNvSpPr txBox="1"/>
          <p:nvPr/>
        </p:nvSpPr>
        <p:spPr>
          <a:xfrm>
            <a:off x="367990" y="412595"/>
            <a:ext cx="13180741" cy="461665"/>
          </a:xfrm>
          <a:prstGeom prst="rect">
            <a:avLst/>
          </a:prstGeom>
          <a:noFill/>
        </p:spPr>
        <p:txBody>
          <a:bodyPr wrap="square" rtlCol="0">
            <a:spAutoFit/>
          </a:bodyPr>
          <a:lstStyle/>
          <a:p>
            <a:pPr algn="ctr"/>
            <a:r>
              <a:rPr lang="en-IN" sz="2400" dirty="0">
                <a:solidFill>
                  <a:srgbClr val="FF0000"/>
                </a:solidFill>
              </a:rPr>
              <a:t>POWER  OF 16 - BIT PROPOSED HYBRID MULTIPLER </a:t>
            </a:r>
          </a:p>
        </p:txBody>
      </p:sp>
      <p:sp>
        <p:nvSpPr>
          <p:cNvPr id="5" name="TextBox 4">
            <a:extLst>
              <a:ext uri="{FF2B5EF4-FFF2-40B4-BE49-F238E27FC236}">
                <a16:creationId xmlns:a16="http://schemas.microsoft.com/office/drawing/2014/main" id="{E250080C-0D75-503B-C2FF-B8941E513A09}"/>
              </a:ext>
            </a:extLst>
          </p:cNvPr>
          <p:cNvSpPr txBox="1"/>
          <p:nvPr/>
        </p:nvSpPr>
        <p:spPr>
          <a:xfrm>
            <a:off x="799171" y="1657815"/>
            <a:ext cx="6233531" cy="5876692"/>
          </a:xfrm>
          <a:prstGeom prst="rect">
            <a:avLst/>
          </a:prstGeom>
          <a:noFill/>
        </p:spPr>
        <p:txBody>
          <a:bodyPr wrap="square" rtlCol="0">
            <a:spAutoFit/>
          </a:bodyPr>
          <a:lstStyle/>
          <a:p>
            <a:endParaRPr lang="en-IN" dirty="0"/>
          </a:p>
        </p:txBody>
      </p:sp>
      <p:sp>
        <p:nvSpPr>
          <p:cNvPr id="6" name="TextBox 5">
            <a:extLst>
              <a:ext uri="{FF2B5EF4-FFF2-40B4-BE49-F238E27FC236}">
                <a16:creationId xmlns:a16="http://schemas.microsoft.com/office/drawing/2014/main" id="{6E4EF09C-0597-B543-D9D6-C041A967C834}"/>
              </a:ext>
            </a:extLst>
          </p:cNvPr>
          <p:cNvSpPr txBox="1"/>
          <p:nvPr/>
        </p:nvSpPr>
        <p:spPr>
          <a:xfrm>
            <a:off x="646771" y="1353015"/>
            <a:ext cx="6233531" cy="5876692"/>
          </a:xfrm>
          <a:prstGeom prst="rect">
            <a:avLst/>
          </a:prstGeom>
          <a:noFill/>
        </p:spPr>
        <p:txBody>
          <a:bodyPr wrap="square" rtlCol="0">
            <a:spAutoFit/>
          </a:bodyPr>
          <a:lstStyle/>
          <a:p>
            <a:endParaRPr lang="en-IN" dirty="0"/>
          </a:p>
        </p:txBody>
      </p:sp>
      <p:pic>
        <p:nvPicPr>
          <p:cNvPr id="7" name="Picture 6">
            <a:extLst>
              <a:ext uri="{FF2B5EF4-FFF2-40B4-BE49-F238E27FC236}">
                <a16:creationId xmlns:a16="http://schemas.microsoft.com/office/drawing/2014/main" id="{2085FDEC-6CAF-9F4C-EA5E-43FA79AFF451}"/>
              </a:ext>
            </a:extLst>
          </p:cNvPr>
          <p:cNvPicPr>
            <a:picLocks noChangeAspect="1"/>
          </p:cNvPicPr>
          <p:nvPr/>
        </p:nvPicPr>
        <p:blipFill>
          <a:blip r:embed="rId4"/>
          <a:stretch>
            <a:fillRect/>
          </a:stretch>
        </p:blipFill>
        <p:spPr>
          <a:xfrm>
            <a:off x="646770" y="1286855"/>
            <a:ext cx="13559883" cy="6340579"/>
          </a:xfrm>
          <a:prstGeom prst="rect">
            <a:avLst/>
          </a:prstGeom>
        </p:spPr>
      </p:pic>
    </p:spTree>
    <p:extLst>
      <p:ext uri="{BB962C8B-B14F-4D97-AF65-F5344CB8AC3E}">
        <p14:creationId xmlns:p14="http://schemas.microsoft.com/office/powerpoint/2010/main" val="13247190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F8915A-0150-C43F-8F3E-730B9756E91B}"/>
            </a:ext>
          </a:extLst>
        </p:cNvPr>
        <p:cNvGrpSpPr/>
        <p:nvPr/>
      </p:nvGrpSpPr>
      <p:grpSpPr>
        <a:xfrm>
          <a:off x="0" y="0"/>
          <a:ext cx="0" cy="0"/>
          <a:chOff x="0" y="0"/>
          <a:chExt cx="0" cy="0"/>
        </a:xfrm>
      </p:grpSpPr>
      <p:pic>
        <p:nvPicPr>
          <p:cNvPr id="15" name="Image 0" descr="preencoded.png">
            <a:extLst>
              <a:ext uri="{FF2B5EF4-FFF2-40B4-BE49-F238E27FC236}">
                <a16:creationId xmlns:a16="http://schemas.microsoft.com/office/drawing/2014/main" id="{3B7D9E34-A6BD-B864-61E3-29DE5664137A}"/>
              </a:ext>
            </a:extLst>
          </p:cNvPr>
          <p:cNvPicPr>
            <a:picLocks noChangeAspect="1"/>
          </p:cNvPicPr>
          <p:nvPr/>
        </p:nvPicPr>
        <p:blipFill>
          <a:blip r:embed="rId2"/>
          <a:stretch>
            <a:fillRect/>
          </a:stretch>
        </p:blipFill>
        <p:spPr>
          <a:xfrm>
            <a:off x="0" y="0"/>
            <a:ext cx="14630400" cy="8229600"/>
          </a:xfrm>
          <a:prstGeom prst="rect">
            <a:avLst/>
          </a:prstGeom>
        </p:spPr>
      </p:pic>
      <p:pic>
        <p:nvPicPr>
          <p:cNvPr id="3" name="Picture 2">
            <a:extLst>
              <a:ext uri="{FF2B5EF4-FFF2-40B4-BE49-F238E27FC236}">
                <a16:creationId xmlns:a16="http://schemas.microsoft.com/office/drawing/2014/main" id="{26E352F7-8FEE-0683-30B5-EAB1CF43218D}"/>
              </a:ext>
            </a:extLst>
          </p:cNvPr>
          <p:cNvPicPr>
            <a:picLocks noChangeAspect="1"/>
          </p:cNvPicPr>
          <p:nvPr/>
        </p:nvPicPr>
        <p:blipFill>
          <a:blip r:embed="rId3"/>
          <a:stretch>
            <a:fillRect/>
          </a:stretch>
        </p:blipFill>
        <p:spPr>
          <a:xfrm>
            <a:off x="0" y="0"/>
            <a:ext cx="14630400" cy="8229600"/>
          </a:xfrm>
          <a:prstGeom prst="rect">
            <a:avLst/>
          </a:prstGeom>
        </p:spPr>
      </p:pic>
      <p:sp>
        <p:nvSpPr>
          <p:cNvPr id="2" name="TextBox 1">
            <a:extLst>
              <a:ext uri="{FF2B5EF4-FFF2-40B4-BE49-F238E27FC236}">
                <a16:creationId xmlns:a16="http://schemas.microsoft.com/office/drawing/2014/main" id="{B68104A6-C3A3-3E10-0AFB-9EFC971DA3D4}"/>
              </a:ext>
            </a:extLst>
          </p:cNvPr>
          <p:cNvSpPr txBox="1"/>
          <p:nvPr/>
        </p:nvSpPr>
        <p:spPr>
          <a:xfrm>
            <a:off x="367990" y="412595"/>
            <a:ext cx="13180741" cy="461665"/>
          </a:xfrm>
          <a:prstGeom prst="rect">
            <a:avLst/>
          </a:prstGeom>
          <a:noFill/>
        </p:spPr>
        <p:txBody>
          <a:bodyPr wrap="square" rtlCol="0">
            <a:spAutoFit/>
          </a:bodyPr>
          <a:lstStyle/>
          <a:p>
            <a:pPr algn="ctr"/>
            <a:r>
              <a:rPr lang="en-IN" sz="2400" dirty="0">
                <a:solidFill>
                  <a:srgbClr val="FF0000"/>
                </a:solidFill>
              </a:rPr>
              <a:t>DELAY  OF 16 - BIT PROPOSED HYBRID MULTIPLER </a:t>
            </a:r>
          </a:p>
        </p:txBody>
      </p:sp>
      <p:sp>
        <p:nvSpPr>
          <p:cNvPr id="5" name="TextBox 4">
            <a:extLst>
              <a:ext uri="{FF2B5EF4-FFF2-40B4-BE49-F238E27FC236}">
                <a16:creationId xmlns:a16="http://schemas.microsoft.com/office/drawing/2014/main" id="{8EA8286A-B2C5-3A75-9CA5-4E4A368DD368}"/>
              </a:ext>
            </a:extLst>
          </p:cNvPr>
          <p:cNvSpPr txBox="1"/>
          <p:nvPr/>
        </p:nvSpPr>
        <p:spPr>
          <a:xfrm>
            <a:off x="799171" y="1657815"/>
            <a:ext cx="6233531" cy="5876692"/>
          </a:xfrm>
          <a:prstGeom prst="rect">
            <a:avLst/>
          </a:prstGeom>
          <a:noFill/>
        </p:spPr>
        <p:txBody>
          <a:bodyPr wrap="square" rtlCol="0">
            <a:spAutoFit/>
          </a:bodyPr>
          <a:lstStyle/>
          <a:p>
            <a:endParaRPr lang="en-IN" dirty="0"/>
          </a:p>
        </p:txBody>
      </p:sp>
      <p:sp>
        <p:nvSpPr>
          <p:cNvPr id="6" name="TextBox 5">
            <a:extLst>
              <a:ext uri="{FF2B5EF4-FFF2-40B4-BE49-F238E27FC236}">
                <a16:creationId xmlns:a16="http://schemas.microsoft.com/office/drawing/2014/main" id="{6AD590A8-2FD3-6EBE-5D75-4A2A1D30E571}"/>
              </a:ext>
            </a:extLst>
          </p:cNvPr>
          <p:cNvSpPr txBox="1"/>
          <p:nvPr/>
        </p:nvSpPr>
        <p:spPr>
          <a:xfrm>
            <a:off x="646771" y="1353015"/>
            <a:ext cx="6233531" cy="5876692"/>
          </a:xfrm>
          <a:prstGeom prst="rect">
            <a:avLst/>
          </a:prstGeom>
          <a:noFill/>
        </p:spPr>
        <p:txBody>
          <a:bodyPr wrap="square" rtlCol="0">
            <a:spAutoFit/>
          </a:bodyPr>
          <a:lstStyle/>
          <a:p>
            <a:endParaRPr lang="en-IN" dirty="0"/>
          </a:p>
        </p:txBody>
      </p:sp>
      <p:pic>
        <p:nvPicPr>
          <p:cNvPr id="7" name="Picture 6">
            <a:extLst>
              <a:ext uri="{FF2B5EF4-FFF2-40B4-BE49-F238E27FC236}">
                <a16:creationId xmlns:a16="http://schemas.microsoft.com/office/drawing/2014/main" id="{8967EF42-7B47-2915-4785-D4D13879DC41}"/>
              </a:ext>
            </a:extLst>
          </p:cNvPr>
          <p:cNvPicPr>
            <a:picLocks noChangeAspect="1"/>
          </p:cNvPicPr>
          <p:nvPr/>
        </p:nvPicPr>
        <p:blipFill>
          <a:blip r:embed="rId4"/>
          <a:stretch>
            <a:fillRect/>
          </a:stretch>
        </p:blipFill>
        <p:spPr>
          <a:xfrm>
            <a:off x="799171" y="1179060"/>
            <a:ext cx="12582291" cy="6355447"/>
          </a:xfrm>
          <a:prstGeom prst="rect">
            <a:avLst/>
          </a:prstGeom>
        </p:spPr>
      </p:pic>
    </p:spTree>
    <p:extLst>
      <p:ext uri="{BB962C8B-B14F-4D97-AF65-F5344CB8AC3E}">
        <p14:creationId xmlns:p14="http://schemas.microsoft.com/office/powerpoint/2010/main" val="37415807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654C38-1FAD-7E56-8420-3FB123629E96}"/>
            </a:ext>
          </a:extLst>
        </p:cNvPr>
        <p:cNvGrpSpPr/>
        <p:nvPr/>
      </p:nvGrpSpPr>
      <p:grpSpPr>
        <a:xfrm>
          <a:off x="0" y="0"/>
          <a:ext cx="0" cy="0"/>
          <a:chOff x="0" y="0"/>
          <a:chExt cx="0" cy="0"/>
        </a:xfrm>
      </p:grpSpPr>
      <p:pic>
        <p:nvPicPr>
          <p:cNvPr id="15" name="Image 0" descr="preencoded.png">
            <a:extLst>
              <a:ext uri="{FF2B5EF4-FFF2-40B4-BE49-F238E27FC236}">
                <a16:creationId xmlns:a16="http://schemas.microsoft.com/office/drawing/2014/main" id="{4F93F7A9-110D-96E9-A951-EDDE99E06C16}"/>
              </a:ext>
            </a:extLst>
          </p:cNvPr>
          <p:cNvPicPr>
            <a:picLocks noChangeAspect="1"/>
          </p:cNvPicPr>
          <p:nvPr/>
        </p:nvPicPr>
        <p:blipFill>
          <a:blip r:embed="rId2"/>
          <a:stretch>
            <a:fillRect/>
          </a:stretch>
        </p:blipFill>
        <p:spPr>
          <a:xfrm>
            <a:off x="0" y="0"/>
            <a:ext cx="14630400" cy="8229600"/>
          </a:xfrm>
          <a:prstGeom prst="rect">
            <a:avLst/>
          </a:prstGeom>
        </p:spPr>
      </p:pic>
      <p:pic>
        <p:nvPicPr>
          <p:cNvPr id="3" name="Picture 2">
            <a:extLst>
              <a:ext uri="{FF2B5EF4-FFF2-40B4-BE49-F238E27FC236}">
                <a16:creationId xmlns:a16="http://schemas.microsoft.com/office/drawing/2014/main" id="{CA13E7C8-D807-8B31-C833-64828B95FB8C}"/>
              </a:ext>
            </a:extLst>
          </p:cNvPr>
          <p:cNvPicPr>
            <a:picLocks noChangeAspect="1"/>
          </p:cNvPicPr>
          <p:nvPr/>
        </p:nvPicPr>
        <p:blipFill>
          <a:blip r:embed="rId3"/>
          <a:stretch>
            <a:fillRect/>
          </a:stretch>
        </p:blipFill>
        <p:spPr>
          <a:xfrm>
            <a:off x="0" y="0"/>
            <a:ext cx="14630400" cy="8229600"/>
          </a:xfrm>
          <a:prstGeom prst="rect">
            <a:avLst/>
          </a:prstGeom>
        </p:spPr>
      </p:pic>
      <p:sp>
        <p:nvSpPr>
          <p:cNvPr id="2" name="TextBox 1">
            <a:extLst>
              <a:ext uri="{FF2B5EF4-FFF2-40B4-BE49-F238E27FC236}">
                <a16:creationId xmlns:a16="http://schemas.microsoft.com/office/drawing/2014/main" id="{41D56D1C-58B1-D2E1-91BA-D61B81FDF93F}"/>
              </a:ext>
            </a:extLst>
          </p:cNvPr>
          <p:cNvSpPr txBox="1"/>
          <p:nvPr/>
        </p:nvSpPr>
        <p:spPr>
          <a:xfrm>
            <a:off x="367990" y="412595"/>
            <a:ext cx="13180741" cy="461665"/>
          </a:xfrm>
          <a:prstGeom prst="rect">
            <a:avLst/>
          </a:prstGeom>
          <a:noFill/>
        </p:spPr>
        <p:txBody>
          <a:bodyPr wrap="square" rtlCol="0">
            <a:spAutoFit/>
          </a:bodyPr>
          <a:lstStyle/>
          <a:p>
            <a:pPr algn="ctr"/>
            <a:r>
              <a:rPr lang="en-IN" sz="2400" dirty="0">
                <a:solidFill>
                  <a:srgbClr val="FF0000"/>
                </a:solidFill>
              </a:rPr>
              <a:t>AREA OF 16- BIT PROPOSED HYBRID MULTIPLER</a:t>
            </a:r>
          </a:p>
        </p:txBody>
      </p:sp>
      <p:sp>
        <p:nvSpPr>
          <p:cNvPr id="5" name="TextBox 4">
            <a:extLst>
              <a:ext uri="{FF2B5EF4-FFF2-40B4-BE49-F238E27FC236}">
                <a16:creationId xmlns:a16="http://schemas.microsoft.com/office/drawing/2014/main" id="{E1AF2214-A755-33A1-DAB4-278A75FDEF6D}"/>
              </a:ext>
            </a:extLst>
          </p:cNvPr>
          <p:cNvSpPr txBox="1"/>
          <p:nvPr/>
        </p:nvSpPr>
        <p:spPr>
          <a:xfrm>
            <a:off x="799171" y="1657815"/>
            <a:ext cx="6233531" cy="5876692"/>
          </a:xfrm>
          <a:prstGeom prst="rect">
            <a:avLst/>
          </a:prstGeom>
          <a:noFill/>
        </p:spPr>
        <p:txBody>
          <a:bodyPr wrap="square" rtlCol="0">
            <a:spAutoFit/>
          </a:bodyPr>
          <a:lstStyle/>
          <a:p>
            <a:endParaRPr lang="en-IN" dirty="0"/>
          </a:p>
        </p:txBody>
      </p:sp>
      <p:sp>
        <p:nvSpPr>
          <p:cNvPr id="6" name="TextBox 5">
            <a:extLst>
              <a:ext uri="{FF2B5EF4-FFF2-40B4-BE49-F238E27FC236}">
                <a16:creationId xmlns:a16="http://schemas.microsoft.com/office/drawing/2014/main" id="{05A73AFC-6A78-83B7-983A-2A4CE913714E}"/>
              </a:ext>
            </a:extLst>
          </p:cNvPr>
          <p:cNvSpPr txBox="1"/>
          <p:nvPr/>
        </p:nvSpPr>
        <p:spPr>
          <a:xfrm>
            <a:off x="646771" y="1353015"/>
            <a:ext cx="6233531" cy="5876692"/>
          </a:xfrm>
          <a:prstGeom prst="rect">
            <a:avLst/>
          </a:prstGeom>
          <a:noFill/>
        </p:spPr>
        <p:txBody>
          <a:bodyPr wrap="square" rtlCol="0">
            <a:spAutoFit/>
          </a:bodyPr>
          <a:lstStyle/>
          <a:p>
            <a:endParaRPr lang="en-IN" dirty="0"/>
          </a:p>
        </p:txBody>
      </p:sp>
      <p:pic>
        <p:nvPicPr>
          <p:cNvPr id="7" name="Picture 6">
            <a:extLst>
              <a:ext uri="{FF2B5EF4-FFF2-40B4-BE49-F238E27FC236}">
                <a16:creationId xmlns:a16="http://schemas.microsoft.com/office/drawing/2014/main" id="{7372ABF7-964C-551B-5218-A4130392783F}"/>
              </a:ext>
            </a:extLst>
          </p:cNvPr>
          <p:cNvPicPr>
            <a:picLocks noChangeAspect="1"/>
          </p:cNvPicPr>
          <p:nvPr/>
        </p:nvPicPr>
        <p:blipFill>
          <a:blip r:embed="rId4"/>
          <a:stretch>
            <a:fillRect/>
          </a:stretch>
        </p:blipFill>
        <p:spPr>
          <a:xfrm>
            <a:off x="557561" y="1286855"/>
            <a:ext cx="12991170" cy="6117555"/>
          </a:xfrm>
          <a:prstGeom prst="rect">
            <a:avLst/>
          </a:prstGeom>
        </p:spPr>
      </p:pic>
    </p:spTree>
    <p:extLst>
      <p:ext uri="{BB962C8B-B14F-4D97-AF65-F5344CB8AC3E}">
        <p14:creationId xmlns:p14="http://schemas.microsoft.com/office/powerpoint/2010/main" val="35408434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0091B4-A22B-C443-C379-029120D337E9}"/>
            </a:ext>
          </a:extLst>
        </p:cNvPr>
        <p:cNvGrpSpPr/>
        <p:nvPr/>
      </p:nvGrpSpPr>
      <p:grpSpPr>
        <a:xfrm>
          <a:off x="0" y="0"/>
          <a:ext cx="0" cy="0"/>
          <a:chOff x="0" y="0"/>
          <a:chExt cx="0" cy="0"/>
        </a:xfrm>
      </p:grpSpPr>
      <p:pic>
        <p:nvPicPr>
          <p:cNvPr id="15" name="Image 0" descr="preencoded.png">
            <a:extLst>
              <a:ext uri="{FF2B5EF4-FFF2-40B4-BE49-F238E27FC236}">
                <a16:creationId xmlns:a16="http://schemas.microsoft.com/office/drawing/2014/main" id="{ACD8D5C5-6FF3-653E-2B69-32C18D5719F8}"/>
              </a:ext>
            </a:extLst>
          </p:cNvPr>
          <p:cNvPicPr>
            <a:picLocks noChangeAspect="1"/>
          </p:cNvPicPr>
          <p:nvPr/>
        </p:nvPicPr>
        <p:blipFill>
          <a:blip r:embed="rId2"/>
          <a:stretch>
            <a:fillRect/>
          </a:stretch>
        </p:blipFill>
        <p:spPr>
          <a:xfrm>
            <a:off x="0" y="0"/>
            <a:ext cx="14630400" cy="8229600"/>
          </a:xfrm>
          <a:prstGeom prst="rect">
            <a:avLst/>
          </a:prstGeom>
        </p:spPr>
      </p:pic>
      <p:pic>
        <p:nvPicPr>
          <p:cNvPr id="3" name="Picture 2">
            <a:extLst>
              <a:ext uri="{FF2B5EF4-FFF2-40B4-BE49-F238E27FC236}">
                <a16:creationId xmlns:a16="http://schemas.microsoft.com/office/drawing/2014/main" id="{B2CABA05-CB34-532D-DFB6-4D8DC17C9DDE}"/>
              </a:ext>
            </a:extLst>
          </p:cNvPr>
          <p:cNvPicPr>
            <a:picLocks noChangeAspect="1"/>
          </p:cNvPicPr>
          <p:nvPr/>
        </p:nvPicPr>
        <p:blipFill>
          <a:blip r:embed="rId3"/>
          <a:stretch>
            <a:fillRect/>
          </a:stretch>
        </p:blipFill>
        <p:spPr>
          <a:xfrm>
            <a:off x="0" y="0"/>
            <a:ext cx="14630400" cy="8229600"/>
          </a:xfrm>
          <a:prstGeom prst="rect">
            <a:avLst/>
          </a:prstGeom>
        </p:spPr>
      </p:pic>
      <p:sp>
        <p:nvSpPr>
          <p:cNvPr id="5" name="TextBox 4">
            <a:extLst>
              <a:ext uri="{FF2B5EF4-FFF2-40B4-BE49-F238E27FC236}">
                <a16:creationId xmlns:a16="http://schemas.microsoft.com/office/drawing/2014/main" id="{FF8D0B6F-B4D5-A870-97A1-D61821A6106B}"/>
              </a:ext>
            </a:extLst>
          </p:cNvPr>
          <p:cNvSpPr txBox="1"/>
          <p:nvPr/>
        </p:nvSpPr>
        <p:spPr>
          <a:xfrm>
            <a:off x="799171" y="1657815"/>
            <a:ext cx="6233531" cy="5876692"/>
          </a:xfrm>
          <a:prstGeom prst="rect">
            <a:avLst/>
          </a:prstGeom>
          <a:noFill/>
        </p:spPr>
        <p:txBody>
          <a:bodyPr wrap="square" rtlCol="0">
            <a:spAutoFit/>
          </a:bodyPr>
          <a:lstStyle/>
          <a:p>
            <a:endParaRPr lang="en-IN" dirty="0"/>
          </a:p>
        </p:txBody>
      </p:sp>
      <p:sp>
        <p:nvSpPr>
          <p:cNvPr id="6" name="TextBox 5">
            <a:extLst>
              <a:ext uri="{FF2B5EF4-FFF2-40B4-BE49-F238E27FC236}">
                <a16:creationId xmlns:a16="http://schemas.microsoft.com/office/drawing/2014/main" id="{533A04B9-8026-FF56-3E02-C9241AEFFE8E}"/>
              </a:ext>
            </a:extLst>
          </p:cNvPr>
          <p:cNvSpPr txBox="1"/>
          <p:nvPr/>
        </p:nvSpPr>
        <p:spPr>
          <a:xfrm>
            <a:off x="613317" y="428798"/>
            <a:ext cx="13403766" cy="646331"/>
          </a:xfrm>
          <a:prstGeom prst="rect">
            <a:avLst/>
          </a:prstGeom>
          <a:noFill/>
        </p:spPr>
        <p:txBody>
          <a:bodyPr wrap="square" rtlCol="0">
            <a:spAutoFit/>
          </a:bodyPr>
          <a:lstStyle/>
          <a:p>
            <a:pPr algn="ctr"/>
            <a:r>
              <a:rPr lang="en-IN" sz="3600" b="1" dirty="0">
                <a:solidFill>
                  <a:schemeClr val="bg1"/>
                </a:solidFill>
              </a:rPr>
              <a:t>16 tap FIR filter of with 16 bit input</a:t>
            </a:r>
          </a:p>
        </p:txBody>
      </p:sp>
      <p:graphicFrame>
        <p:nvGraphicFramePr>
          <p:cNvPr id="2" name="Table 1">
            <a:extLst>
              <a:ext uri="{FF2B5EF4-FFF2-40B4-BE49-F238E27FC236}">
                <a16:creationId xmlns:a16="http://schemas.microsoft.com/office/drawing/2014/main" id="{F9678CCB-9B1B-2790-2ECC-72A2FB8EB363}"/>
              </a:ext>
            </a:extLst>
          </p:cNvPr>
          <p:cNvGraphicFramePr>
            <a:graphicFrameLocks noGrp="1"/>
          </p:cNvGraphicFramePr>
          <p:nvPr>
            <p:extLst>
              <p:ext uri="{D42A27DB-BD31-4B8C-83A1-F6EECF244321}">
                <p14:modId xmlns:p14="http://schemas.microsoft.com/office/powerpoint/2010/main" val="3310840769"/>
              </p:ext>
            </p:extLst>
          </p:nvPr>
        </p:nvGraphicFramePr>
        <p:xfrm>
          <a:off x="799171" y="1421784"/>
          <a:ext cx="13032058" cy="6461160"/>
        </p:xfrm>
        <a:graphic>
          <a:graphicData uri="http://schemas.openxmlformats.org/drawingml/2006/table">
            <a:tbl>
              <a:tblPr firstRow="1" firstCol="1" bandRow="1">
                <a:tableStyleId>{21E4AEA4-8DFA-4A89-87EB-49C32662AFE0}</a:tableStyleId>
              </a:tblPr>
              <a:tblGrid>
                <a:gridCol w="1642946">
                  <a:extLst>
                    <a:ext uri="{9D8B030D-6E8A-4147-A177-3AD203B41FA5}">
                      <a16:colId xmlns:a16="http://schemas.microsoft.com/office/drawing/2014/main" val="582980799"/>
                    </a:ext>
                  </a:extLst>
                </a:gridCol>
                <a:gridCol w="3779284">
                  <a:extLst>
                    <a:ext uri="{9D8B030D-6E8A-4147-A177-3AD203B41FA5}">
                      <a16:colId xmlns:a16="http://schemas.microsoft.com/office/drawing/2014/main" val="1323021026"/>
                    </a:ext>
                  </a:extLst>
                </a:gridCol>
                <a:gridCol w="1151494">
                  <a:extLst>
                    <a:ext uri="{9D8B030D-6E8A-4147-A177-3AD203B41FA5}">
                      <a16:colId xmlns:a16="http://schemas.microsoft.com/office/drawing/2014/main" val="4043233957"/>
                    </a:ext>
                  </a:extLst>
                </a:gridCol>
                <a:gridCol w="1468521">
                  <a:extLst>
                    <a:ext uri="{9D8B030D-6E8A-4147-A177-3AD203B41FA5}">
                      <a16:colId xmlns:a16="http://schemas.microsoft.com/office/drawing/2014/main" val="3995643172"/>
                    </a:ext>
                  </a:extLst>
                </a:gridCol>
                <a:gridCol w="1468521">
                  <a:extLst>
                    <a:ext uri="{9D8B030D-6E8A-4147-A177-3AD203B41FA5}">
                      <a16:colId xmlns:a16="http://schemas.microsoft.com/office/drawing/2014/main" val="58678925"/>
                    </a:ext>
                  </a:extLst>
                </a:gridCol>
                <a:gridCol w="870910">
                  <a:extLst>
                    <a:ext uri="{9D8B030D-6E8A-4147-A177-3AD203B41FA5}">
                      <a16:colId xmlns:a16="http://schemas.microsoft.com/office/drawing/2014/main" val="1206184803"/>
                    </a:ext>
                  </a:extLst>
                </a:gridCol>
                <a:gridCol w="1325191">
                  <a:extLst>
                    <a:ext uri="{9D8B030D-6E8A-4147-A177-3AD203B41FA5}">
                      <a16:colId xmlns:a16="http://schemas.microsoft.com/office/drawing/2014/main" val="3521254116"/>
                    </a:ext>
                  </a:extLst>
                </a:gridCol>
                <a:gridCol w="1325191">
                  <a:extLst>
                    <a:ext uri="{9D8B030D-6E8A-4147-A177-3AD203B41FA5}">
                      <a16:colId xmlns:a16="http://schemas.microsoft.com/office/drawing/2014/main" val="2420278210"/>
                    </a:ext>
                  </a:extLst>
                </a:gridCol>
              </a:tblGrid>
              <a:tr h="953890">
                <a:tc>
                  <a:txBody>
                    <a:bodyPr/>
                    <a:lstStyle/>
                    <a:p>
                      <a:pPr algn="ctr">
                        <a:lnSpc>
                          <a:spcPct val="107000"/>
                        </a:lnSpc>
                        <a:spcAft>
                          <a:spcPts val="800"/>
                        </a:spcAft>
                        <a:buNone/>
                      </a:pPr>
                      <a:r>
                        <a:rPr lang="en-IN" sz="2000" kern="100" dirty="0">
                          <a:effectLst/>
                        </a:rPr>
                        <a:t>Type</a:t>
                      </a:r>
                      <a:endParaRPr lang="en-IN" sz="1400" kern="100" dirty="0">
                        <a:effectLst/>
                      </a:endParaRPr>
                    </a:p>
                    <a:p>
                      <a:pPr algn="ctr">
                        <a:lnSpc>
                          <a:spcPct val="107000"/>
                        </a:lnSpc>
                        <a:spcAft>
                          <a:spcPts val="800"/>
                        </a:spcAft>
                        <a:buNone/>
                      </a:pPr>
                      <a:r>
                        <a:rPr lang="en-IN" sz="2000" kern="100" dirty="0">
                          <a:effectLst/>
                        </a:rPr>
                        <a:t> </a:t>
                      </a:r>
                      <a:endParaRPr lang="en-IN" sz="1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53706" marR="53706" marT="0" marB="0" anchor="ctr"/>
                </a:tc>
                <a:tc>
                  <a:txBody>
                    <a:bodyPr/>
                    <a:lstStyle/>
                    <a:p>
                      <a:pPr algn="ctr">
                        <a:lnSpc>
                          <a:spcPct val="107000"/>
                        </a:lnSpc>
                        <a:spcAft>
                          <a:spcPts val="800"/>
                        </a:spcAft>
                        <a:buNone/>
                      </a:pPr>
                      <a:r>
                        <a:rPr lang="en-IN" sz="2000" kern="100" dirty="0">
                          <a:effectLst/>
                        </a:rPr>
                        <a:t>Lowpass FIR Filter</a:t>
                      </a:r>
                      <a:endParaRPr lang="en-IN" sz="1400" kern="100" dirty="0">
                        <a:effectLst/>
                      </a:endParaRPr>
                    </a:p>
                    <a:p>
                      <a:pPr algn="ctr">
                        <a:lnSpc>
                          <a:spcPct val="107000"/>
                        </a:lnSpc>
                        <a:spcAft>
                          <a:spcPts val="800"/>
                        </a:spcAft>
                        <a:buNone/>
                      </a:pPr>
                      <a:r>
                        <a:rPr lang="en-IN" sz="2000" kern="100" dirty="0">
                          <a:effectLst/>
                        </a:rPr>
                        <a:t>16tap</a:t>
                      </a:r>
                      <a:endParaRPr lang="en-IN" sz="1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53706" marR="53706" marT="0" marB="0" anchor="ctr"/>
                </a:tc>
                <a:tc>
                  <a:txBody>
                    <a:bodyPr/>
                    <a:lstStyle/>
                    <a:p>
                      <a:pPr algn="ctr">
                        <a:lnSpc>
                          <a:spcPct val="107000"/>
                        </a:lnSpc>
                        <a:spcAft>
                          <a:spcPts val="800"/>
                        </a:spcAft>
                        <a:buNone/>
                      </a:pPr>
                      <a:r>
                        <a:rPr lang="en-IN" sz="2000" kern="100">
                          <a:effectLst/>
                        </a:rPr>
                        <a:t>Tot</a:t>
                      </a:r>
                      <a:endParaRPr lang="en-IN" sz="1400" kern="100">
                        <a:effectLst/>
                      </a:endParaRPr>
                    </a:p>
                    <a:p>
                      <a:pPr algn="ctr">
                        <a:lnSpc>
                          <a:spcPct val="107000"/>
                        </a:lnSpc>
                        <a:spcAft>
                          <a:spcPts val="800"/>
                        </a:spcAft>
                        <a:buNone/>
                      </a:pPr>
                      <a:r>
                        <a:rPr lang="en-IN" sz="2000" kern="100">
                          <a:effectLst/>
                        </a:rPr>
                        <a:t>Power</a:t>
                      </a:r>
                      <a:endParaRPr lang="en-IN" sz="1400" kern="100">
                        <a:effectLst/>
                      </a:endParaRPr>
                    </a:p>
                    <a:p>
                      <a:pPr algn="ctr">
                        <a:lnSpc>
                          <a:spcPct val="107000"/>
                        </a:lnSpc>
                        <a:spcAft>
                          <a:spcPts val="800"/>
                        </a:spcAft>
                        <a:buNone/>
                      </a:pPr>
                      <a:r>
                        <a:rPr lang="en-IN" sz="2000" kern="100">
                          <a:effectLst/>
                        </a:rPr>
                        <a:t>(w)</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53706" marR="53706" marT="0" marB="0" anchor="ctr"/>
                </a:tc>
                <a:tc>
                  <a:txBody>
                    <a:bodyPr/>
                    <a:lstStyle/>
                    <a:p>
                      <a:pPr algn="ctr">
                        <a:lnSpc>
                          <a:spcPct val="107000"/>
                        </a:lnSpc>
                        <a:spcAft>
                          <a:spcPts val="800"/>
                        </a:spcAft>
                        <a:buNone/>
                      </a:pPr>
                      <a:r>
                        <a:rPr lang="en-IN" sz="2000" kern="100">
                          <a:effectLst/>
                        </a:rPr>
                        <a:t>Delay</a:t>
                      </a:r>
                      <a:endParaRPr lang="en-IN" sz="1400" kern="100">
                        <a:effectLst/>
                      </a:endParaRPr>
                    </a:p>
                    <a:p>
                      <a:pPr algn="ctr">
                        <a:lnSpc>
                          <a:spcPct val="107000"/>
                        </a:lnSpc>
                        <a:spcAft>
                          <a:spcPts val="800"/>
                        </a:spcAft>
                        <a:buNone/>
                      </a:pPr>
                      <a:r>
                        <a:rPr lang="en-IN" sz="2000" kern="100">
                          <a:effectLst/>
                        </a:rPr>
                        <a:t>(ns)</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53706" marR="53706" marT="0" marB="0" anchor="ctr"/>
                </a:tc>
                <a:tc>
                  <a:txBody>
                    <a:bodyPr/>
                    <a:lstStyle/>
                    <a:p>
                      <a:pPr algn="ctr">
                        <a:lnSpc>
                          <a:spcPct val="107000"/>
                        </a:lnSpc>
                        <a:spcAft>
                          <a:spcPts val="800"/>
                        </a:spcAft>
                        <a:buNone/>
                      </a:pPr>
                      <a:r>
                        <a:rPr lang="en-IN" sz="2000" kern="100">
                          <a:effectLst/>
                        </a:rPr>
                        <a:t>Power</a:t>
                      </a:r>
                      <a:endParaRPr lang="en-IN" sz="1400" kern="100">
                        <a:effectLst/>
                      </a:endParaRPr>
                    </a:p>
                    <a:p>
                      <a:pPr algn="ctr">
                        <a:lnSpc>
                          <a:spcPct val="107000"/>
                        </a:lnSpc>
                        <a:spcAft>
                          <a:spcPts val="800"/>
                        </a:spcAft>
                        <a:buNone/>
                      </a:pPr>
                      <a:r>
                        <a:rPr lang="en-IN" sz="2000" kern="100">
                          <a:effectLst/>
                        </a:rPr>
                        <a:t>Delay</a:t>
                      </a:r>
                      <a:endParaRPr lang="en-IN" sz="1400" kern="100">
                        <a:effectLst/>
                      </a:endParaRPr>
                    </a:p>
                    <a:p>
                      <a:pPr algn="ctr">
                        <a:lnSpc>
                          <a:spcPct val="107000"/>
                        </a:lnSpc>
                        <a:spcAft>
                          <a:spcPts val="800"/>
                        </a:spcAft>
                        <a:buNone/>
                      </a:pPr>
                      <a:r>
                        <a:rPr lang="en-IN" sz="2000" kern="100">
                          <a:effectLst/>
                        </a:rPr>
                        <a:t>Product</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53706" marR="53706" marT="0" marB="0" anchor="ctr"/>
                </a:tc>
                <a:tc>
                  <a:txBody>
                    <a:bodyPr/>
                    <a:lstStyle/>
                    <a:p>
                      <a:pPr algn="ctr">
                        <a:lnSpc>
                          <a:spcPct val="107000"/>
                        </a:lnSpc>
                        <a:spcAft>
                          <a:spcPts val="800"/>
                        </a:spcAft>
                        <a:buNone/>
                      </a:pPr>
                      <a:r>
                        <a:rPr lang="en-IN" sz="2000" kern="100">
                          <a:effectLst/>
                        </a:rPr>
                        <a:t>Slice logic</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53706" marR="53706" marT="0" marB="0" anchor="ctr"/>
                </a:tc>
                <a:tc>
                  <a:txBody>
                    <a:bodyPr/>
                    <a:lstStyle/>
                    <a:p>
                      <a:pPr algn="ctr">
                        <a:lnSpc>
                          <a:spcPct val="107000"/>
                        </a:lnSpc>
                        <a:spcAft>
                          <a:spcPts val="800"/>
                        </a:spcAft>
                        <a:buNone/>
                      </a:pPr>
                      <a:r>
                        <a:rPr lang="en-IN" sz="2000" kern="100">
                          <a:effectLst/>
                        </a:rPr>
                        <a:t>LUT</a:t>
                      </a:r>
                      <a:endParaRPr lang="en-IN" sz="1400" kern="100">
                        <a:effectLst/>
                      </a:endParaRPr>
                    </a:p>
                    <a:p>
                      <a:pPr algn="ctr">
                        <a:lnSpc>
                          <a:spcPct val="107000"/>
                        </a:lnSpc>
                        <a:spcAft>
                          <a:spcPts val="800"/>
                        </a:spcAft>
                        <a:buNone/>
                      </a:pPr>
                      <a:r>
                        <a:rPr lang="en-IN" sz="2000" kern="100">
                          <a:effectLst/>
                        </a:rPr>
                        <a:t>logic</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53706" marR="53706" marT="0" marB="0" anchor="ctr"/>
                </a:tc>
                <a:tc>
                  <a:txBody>
                    <a:bodyPr/>
                    <a:lstStyle/>
                    <a:p>
                      <a:pPr algn="ctr">
                        <a:lnSpc>
                          <a:spcPct val="107000"/>
                        </a:lnSpc>
                        <a:spcAft>
                          <a:spcPts val="800"/>
                        </a:spcAft>
                        <a:buNone/>
                      </a:pPr>
                      <a:r>
                        <a:rPr lang="en-IN" sz="2000" kern="100">
                          <a:effectLst/>
                        </a:rPr>
                        <a:t>Slice</a:t>
                      </a:r>
                      <a:endParaRPr lang="en-IN" sz="1400" kern="100">
                        <a:effectLst/>
                      </a:endParaRPr>
                    </a:p>
                    <a:p>
                      <a:pPr algn="ctr">
                        <a:lnSpc>
                          <a:spcPct val="107000"/>
                        </a:lnSpc>
                        <a:spcAft>
                          <a:spcPts val="800"/>
                        </a:spcAft>
                        <a:buNone/>
                      </a:pPr>
                      <a:r>
                        <a:rPr lang="en-IN" sz="2000" kern="100">
                          <a:effectLst/>
                        </a:rPr>
                        <a:t>Register</a:t>
                      </a:r>
                      <a:endParaRPr lang="en-IN" sz="1400" kern="100">
                        <a:effectLst/>
                      </a:endParaRPr>
                    </a:p>
                    <a:p>
                      <a:pPr algn="ctr">
                        <a:lnSpc>
                          <a:spcPct val="107000"/>
                        </a:lnSpc>
                        <a:spcAft>
                          <a:spcPts val="800"/>
                        </a:spcAft>
                        <a:buNone/>
                      </a:pPr>
                      <a:r>
                        <a:rPr lang="en-IN" sz="2000" kern="100">
                          <a:effectLst/>
                        </a:rPr>
                        <a:t> </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53706" marR="53706" marT="0" marB="0" anchor="ctr"/>
                </a:tc>
                <a:extLst>
                  <a:ext uri="{0D108BD9-81ED-4DB2-BD59-A6C34878D82A}">
                    <a16:rowId xmlns:a16="http://schemas.microsoft.com/office/drawing/2014/main" val="3412236246"/>
                  </a:ext>
                </a:extLst>
              </a:tr>
              <a:tr h="366626">
                <a:tc rowSpan="5">
                  <a:txBody>
                    <a:bodyPr/>
                    <a:lstStyle/>
                    <a:p>
                      <a:pPr algn="ctr">
                        <a:lnSpc>
                          <a:spcPct val="107000"/>
                        </a:lnSpc>
                        <a:spcAft>
                          <a:spcPts val="800"/>
                        </a:spcAft>
                        <a:buNone/>
                      </a:pPr>
                      <a:endParaRPr lang="en-IN" sz="1400" kern="100" dirty="0">
                        <a:effectLst/>
                      </a:endParaRPr>
                    </a:p>
                    <a:p>
                      <a:pPr indent="66040" algn="ctr">
                        <a:lnSpc>
                          <a:spcPct val="107000"/>
                        </a:lnSpc>
                        <a:spcAft>
                          <a:spcPts val="800"/>
                        </a:spcAft>
                        <a:buNone/>
                      </a:pPr>
                      <a:r>
                        <a:rPr lang="en-IN" sz="2000" kern="100" dirty="0">
                          <a:effectLst/>
                        </a:rPr>
                        <a:t>Without timing</a:t>
                      </a:r>
                      <a:endParaRPr lang="en-IN" sz="1400" kern="100" dirty="0">
                        <a:effectLst/>
                      </a:endParaRPr>
                    </a:p>
                    <a:p>
                      <a:pPr indent="66040" algn="ctr">
                        <a:lnSpc>
                          <a:spcPct val="107000"/>
                        </a:lnSpc>
                        <a:spcAft>
                          <a:spcPts val="800"/>
                        </a:spcAft>
                        <a:buNone/>
                      </a:pPr>
                      <a:r>
                        <a:rPr lang="en-IN" sz="2000" kern="100" dirty="0">
                          <a:effectLst/>
                        </a:rPr>
                        <a:t>constraints</a:t>
                      </a:r>
                      <a:endParaRPr lang="en-IN" sz="1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53706" marR="53706" marT="0" marB="0" anchor="ctr"/>
                </a:tc>
                <a:tc>
                  <a:txBody>
                    <a:bodyPr/>
                    <a:lstStyle/>
                    <a:p>
                      <a:pPr algn="ctr">
                        <a:lnSpc>
                          <a:spcPct val="107000"/>
                        </a:lnSpc>
                        <a:spcAft>
                          <a:spcPts val="800"/>
                        </a:spcAft>
                        <a:buNone/>
                      </a:pPr>
                      <a:r>
                        <a:rPr lang="en-IN" sz="2000" kern="100">
                          <a:effectLst/>
                        </a:rPr>
                        <a:t>Fir Direct arithmetic</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53706" marR="53706" marT="0" marB="0" anchor="ctr"/>
                </a:tc>
                <a:tc>
                  <a:txBody>
                    <a:bodyPr/>
                    <a:lstStyle/>
                    <a:p>
                      <a:pPr algn="ctr">
                        <a:lnSpc>
                          <a:spcPct val="107000"/>
                        </a:lnSpc>
                        <a:spcAft>
                          <a:spcPts val="800"/>
                        </a:spcAft>
                        <a:buNone/>
                      </a:pPr>
                      <a:r>
                        <a:rPr lang="en-IN" sz="2000" kern="100">
                          <a:effectLst/>
                        </a:rPr>
                        <a:t>36.929</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53706" marR="53706" marT="0" marB="0" anchor="ctr"/>
                </a:tc>
                <a:tc>
                  <a:txBody>
                    <a:bodyPr/>
                    <a:lstStyle/>
                    <a:p>
                      <a:pPr algn="ctr">
                        <a:lnSpc>
                          <a:spcPct val="107000"/>
                        </a:lnSpc>
                        <a:spcAft>
                          <a:spcPts val="800"/>
                        </a:spcAft>
                        <a:buNone/>
                      </a:pPr>
                      <a:r>
                        <a:rPr lang="en-IN" sz="2000" kern="100">
                          <a:effectLst/>
                        </a:rPr>
                        <a:t>35.436</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53706" marR="53706" marT="0" marB="0" anchor="ctr"/>
                </a:tc>
                <a:tc>
                  <a:txBody>
                    <a:bodyPr/>
                    <a:lstStyle/>
                    <a:p>
                      <a:pPr algn="ctr">
                        <a:lnSpc>
                          <a:spcPct val="107000"/>
                        </a:lnSpc>
                        <a:spcAft>
                          <a:spcPts val="800"/>
                        </a:spcAft>
                        <a:buNone/>
                      </a:pPr>
                      <a:r>
                        <a:rPr lang="en-IN" sz="2000" kern="100">
                          <a:effectLst/>
                        </a:rPr>
                        <a:t>1308.616</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53706" marR="53706" marT="0" marB="0" anchor="ctr"/>
                </a:tc>
                <a:tc>
                  <a:txBody>
                    <a:bodyPr/>
                    <a:lstStyle/>
                    <a:p>
                      <a:pPr algn="ctr">
                        <a:lnSpc>
                          <a:spcPct val="107000"/>
                        </a:lnSpc>
                        <a:spcAft>
                          <a:spcPts val="800"/>
                        </a:spcAft>
                        <a:buNone/>
                      </a:pPr>
                      <a:r>
                        <a:rPr lang="en-IN" sz="2000" kern="100">
                          <a:effectLst/>
                        </a:rPr>
                        <a:t>78</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53706" marR="53706" marT="0" marB="0" anchor="ctr"/>
                </a:tc>
                <a:tc>
                  <a:txBody>
                    <a:bodyPr/>
                    <a:lstStyle/>
                    <a:p>
                      <a:pPr algn="ctr">
                        <a:lnSpc>
                          <a:spcPct val="107000"/>
                        </a:lnSpc>
                        <a:spcAft>
                          <a:spcPts val="800"/>
                        </a:spcAft>
                        <a:buNone/>
                      </a:pPr>
                      <a:r>
                        <a:rPr lang="en-IN" sz="2000" kern="100">
                          <a:effectLst/>
                        </a:rPr>
                        <a:t>104</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53706" marR="53706" marT="0" marB="0" anchor="ctr"/>
                </a:tc>
                <a:tc>
                  <a:txBody>
                    <a:bodyPr/>
                    <a:lstStyle/>
                    <a:p>
                      <a:pPr algn="ctr">
                        <a:lnSpc>
                          <a:spcPct val="107000"/>
                        </a:lnSpc>
                        <a:spcAft>
                          <a:spcPts val="800"/>
                        </a:spcAft>
                        <a:buNone/>
                      </a:pPr>
                      <a:r>
                        <a:rPr lang="en-IN" sz="2000" kern="100">
                          <a:effectLst/>
                        </a:rPr>
                        <a:t>234</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53706" marR="53706" marT="0" marB="0" anchor="ctr"/>
                </a:tc>
                <a:extLst>
                  <a:ext uri="{0D108BD9-81ED-4DB2-BD59-A6C34878D82A}">
                    <a16:rowId xmlns:a16="http://schemas.microsoft.com/office/drawing/2014/main" val="2241603294"/>
                  </a:ext>
                </a:extLst>
              </a:tr>
              <a:tr h="366626">
                <a:tc vMerge="1">
                  <a:txBody>
                    <a:bodyPr/>
                    <a:lstStyle/>
                    <a:p>
                      <a:endParaRPr lang="en-IN"/>
                    </a:p>
                  </a:txBody>
                  <a:tcPr/>
                </a:tc>
                <a:tc>
                  <a:txBody>
                    <a:bodyPr/>
                    <a:lstStyle/>
                    <a:p>
                      <a:pPr algn="ctr">
                        <a:lnSpc>
                          <a:spcPct val="107000"/>
                        </a:lnSpc>
                        <a:spcAft>
                          <a:spcPts val="800"/>
                        </a:spcAft>
                        <a:buNone/>
                      </a:pPr>
                      <a:r>
                        <a:rPr lang="en-IN" sz="2000" kern="100">
                          <a:effectLst/>
                        </a:rPr>
                        <a:t>Fir_parallel_addition</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53706" marR="53706" marT="0" marB="0" anchor="ctr"/>
                </a:tc>
                <a:tc>
                  <a:txBody>
                    <a:bodyPr/>
                    <a:lstStyle/>
                    <a:p>
                      <a:pPr algn="ctr">
                        <a:lnSpc>
                          <a:spcPct val="107000"/>
                        </a:lnSpc>
                        <a:spcAft>
                          <a:spcPts val="800"/>
                        </a:spcAft>
                        <a:buNone/>
                      </a:pPr>
                      <a:r>
                        <a:rPr lang="en-IN" sz="2000" kern="100">
                          <a:effectLst/>
                        </a:rPr>
                        <a:t>26.076</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53706" marR="53706" marT="0" marB="0" anchor="ctr"/>
                </a:tc>
                <a:tc>
                  <a:txBody>
                    <a:bodyPr/>
                    <a:lstStyle/>
                    <a:p>
                      <a:pPr algn="ctr">
                        <a:lnSpc>
                          <a:spcPct val="107000"/>
                        </a:lnSpc>
                        <a:spcAft>
                          <a:spcPts val="800"/>
                        </a:spcAft>
                        <a:buNone/>
                      </a:pPr>
                      <a:r>
                        <a:rPr lang="en-IN" sz="2000" kern="100">
                          <a:effectLst/>
                        </a:rPr>
                        <a:t>30.127</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53706" marR="53706" marT="0" marB="0" anchor="ctr"/>
                </a:tc>
                <a:tc>
                  <a:txBody>
                    <a:bodyPr/>
                    <a:lstStyle/>
                    <a:p>
                      <a:pPr algn="ctr">
                        <a:lnSpc>
                          <a:spcPct val="107000"/>
                        </a:lnSpc>
                        <a:spcAft>
                          <a:spcPts val="800"/>
                        </a:spcAft>
                        <a:buNone/>
                      </a:pPr>
                      <a:r>
                        <a:rPr lang="en-IN" sz="2000" kern="100">
                          <a:effectLst/>
                        </a:rPr>
                        <a:t>785.591</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53706" marR="53706" marT="0" marB="0" anchor="ctr"/>
                </a:tc>
                <a:tc>
                  <a:txBody>
                    <a:bodyPr/>
                    <a:lstStyle/>
                    <a:p>
                      <a:pPr algn="ctr">
                        <a:lnSpc>
                          <a:spcPct val="107000"/>
                        </a:lnSpc>
                        <a:spcAft>
                          <a:spcPts val="800"/>
                        </a:spcAft>
                        <a:buNone/>
                      </a:pPr>
                      <a:r>
                        <a:rPr lang="en-IN" sz="2000" kern="100">
                          <a:effectLst/>
                        </a:rPr>
                        <a:t>269</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53706" marR="53706" marT="0" marB="0" anchor="ctr"/>
                </a:tc>
                <a:tc>
                  <a:txBody>
                    <a:bodyPr/>
                    <a:lstStyle/>
                    <a:p>
                      <a:pPr algn="ctr">
                        <a:lnSpc>
                          <a:spcPct val="107000"/>
                        </a:lnSpc>
                        <a:spcAft>
                          <a:spcPts val="800"/>
                        </a:spcAft>
                        <a:buNone/>
                      </a:pPr>
                      <a:r>
                        <a:rPr lang="en-IN" sz="2000" kern="100">
                          <a:effectLst/>
                        </a:rPr>
                        <a:t>883</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53706" marR="53706" marT="0" marB="0" anchor="ctr"/>
                </a:tc>
                <a:tc>
                  <a:txBody>
                    <a:bodyPr/>
                    <a:lstStyle/>
                    <a:p>
                      <a:pPr algn="ctr">
                        <a:lnSpc>
                          <a:spcPct val="107000"/>
                        </a:lnSpc>
                        <a:spcAft>
                          <a:spcPts val="800"/>
                        </a:spcAft>
                        <a:buNone/>
                      </a:pPr>
                      <a:r>
                        <a:rPr lang="en-IN" sz="2000" kern="100">
                          <a:effectLst/>
                        </a:rPr>
                        <a:t>265</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53706" marR="53706" marT="0" marB="0" anchor="ctr"/>
                </a:tc>
                <a:extLst>
                  <a:ext uri="{0D108BD9-81ED-4DB2-BD59-A6C34878D82A}">
                    <a16:rowId xmlns:a16="http://schemas.microsoft.com/office/drawing/2014/main" val="1685286068"/>
                  </a:ext>
                </a:extLst>
              </a:tr>
              <a:tr h="366626">
                <a:tc vMerge="1">
                  <a:txBody>
                    <a:bodyPr/>
                    <a:lstStyle/>
                    <a:p>
                      <a:endParaRPr lang="en-IN"/>
                    </a:p>
                  </a:txBody>
                  <a:tcPr/>
                </a:tc>
                <a:tc>
                  <a:txBody>
                    <a:bodyPr/>
                    <a:lstStyle/>
                    <a:p>
                      <a:pPr algn="ctr">
                        <a:lnSpc>
                          <a:spcPct val="107000"/>
                        </a:lnSpc>
                        <a:spcAft>
                          <a:spcPts val="800"/>
                        </a:spcAft>
                        <a:buNone/>
                      </a:pPr>
                      <a:r>
                        <a:rPr lang="en-IN" sz="2000" kern="100">
                          <a:effectLst/>
                        </a:rPr>
                        <a:t>Fir_serial_addition</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53706" marR="53706" marT="0" marB="0" anchor="ctr"/>
                </a:tc>
                <a:tc>
                  <a:txBody>
                    <a:bodyPr/>
                    <a:lstStyle/>
                    <a:p>
                      <a:pPr algn="ctr">
                        <a:lnSpc>
                          <a:spcPct val="107000"/>
                        </a:lnSpc>
                        <a:spcAft>
                          <a:spcPts val="800"/>
                        </a:spcAft>
                        <a:buNone/>
                      </a:pPr>
                      <a:r>
                        <a:rPr lang="en-IN" sz="2000" kern="100">
                          <a:effectLst/>
                        </a:rPr>
                        <a:t>23.806</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53706" marR="53706" marT="0" marB="0" anchor="ctr"/>
                </a:tc>
                <a:tc>
                  <a:txBody>
                    <a:bodyPr/>
                    <a:lstStyle/>
                    <a:p>
                      <a:pPr algn="ctr">
                        <a:lnSpc>
                          <a:spcPct val="107000"/>
                        </a:lnSpc>
                        <a:spcAft>
                          <a:spcPts val="800"/>
                        </a:spcAft>
                        <a:buNone/>
                      </a:pPr>
                      <a:r>
                        <a:rPr lang="en-IN" sz="2000" kern="100">
                          <a:effectLst/>
                        </a:rPr>
                        <a:t>38.870</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53706" marR="53706" marT="0" marB="0" anchor="ctr"/>
                </a:tc>
                <a:tc>
                  <a:txBody>
                    <a:bodyPr/>
                    <a:lstStyle/>
                    <a:p>
                      <a:pPr algn="ctr">
                        <a:lnSpc>
                          <a:spcPct val="107000"/>
                        </a:lnSpc>
                        <a:spcAft>
                          <a:spcPts val="800"/>
                        </a:spcAft>
                        <a:buNone/>
                      </a:pPr>
                      <a:r>
                        <a:rPr lang="en-IN" sz="2000" kern="100">
                          <a:effectLst/>
                        </a:rPr>
                        <a:t>925.339</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53706" marR="53706" marT="0" marB="0" anchor="ctr"/>
                </a:tc>
                <a:tc>
                  <a:txBody>
                    <a:bodyPr/>
                    <a:lstStyle/>
                    <a:p>
                      <a:pPr algn="ctr">
                        <a:lnSpc>
                          <a:spcPct val="107000"/>
                        </a:lnSpc>
                        <a:spcAft>
                          <a:spcPts val="800"/>
                        </a:spcAft>
                        <a:buNone/>
                      </a:pPr>
                      <a:r>
                        <a:rPr lang="en-IN" sz="2000" kern="100">
                          <a:effectLst/>
                        </a:rPr>
                        <a:t>285</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53706" marR="53706" marT="0" marB="0" anchor="ctr"/>
                </a:tc>
                <a:tc>
                  <a:txBody>
                    <a:bodyPr/>
                    <a:lstStyle/>
                    <a:p>
                      <a:pPr algn="ctr">
                        <a:lnSpc>
                          <a:spcPct val="107000"/>
                        </a:lnSpc>
                        <a:spcAft>
                          <a:spcPts val="800"/>
                        </a:spcAft>
                        <a:buNone/>
                      </a:pPr>
                      <a:r>
                        <a:rPr lang="en-IN" sz="2000" kern="100">
                          <a:effectLst/>
                        </a:rPr>
                        <a:t>970</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53706" marR="53706" marT="0" marB="0" anchor="ctr"/>
                </a:tc>
                <a:tc>
                  <a:txBody>
                    <a:bodyPr/>
                    <a:lstStyle/>
                    <a:p>
                      <a:pPr algn="ctr">
                        <a:lnSpc>
                          <a:spcPct val="107000"/>
                        </a:lnSpc>
                        <a:spcAft>
                          <a:spcPts val="800"/>
                        </a:spcAft>
                        <a:buNone/>
                      </a:pPr>
                      <a:r>
                        <a:rPr lang="en-IN" sz="2000" kern="100">
                          <a:effectLst/>
                        </a:rPr>
                        <a:t>267</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53706" marR="53706" marT="0" marB="0" anchor="ctr"/>
                </a:tc>
                <a:extLst>
                  <a:ext uri="{0D108BD9-81ED-4DB2-BD59-A6C34878D82A}">
                    <a16:rowId xmlns:a16="http://schemas.microsoft.com/office/drawing/2014/main" val="1914946698"/>
                  </a:ext>
                </a:extLst>
              </a:tr>
              <a:tr h="366626">
                <a:tc vMerge="1">
                  <a:txBody>
                    <a:bodyPr/>
                    <a:lstStyle/>
                    <a:p>
                      <a:endParaRPr lang="en-IN"/>
                    </a:p>
                  </a:txBody>
                  <a:tcPr/>
                </a:tc>
                <a:tc>
                  <a:txBody>
                    <a:bodyPr/>
                    <a:lstStyle/>
                    <a:p>
                      <a:pPr algn="ctr">
                        <a:lnSpc>
                          <a:spcPct val="107000"/>
                        </a:lnSpc>
                        <a:spcAft>
                          <a:spcPts val="800"/>
                        </a:spcAft>
                        <a:buNone/>
                      </a:pPr>
                      <a:r>
                        <a:rPr lang="en-IN" sz="2000" kern="100" dirty="0">
                          <a:effectLst/>
                        </a:rPr>
                        <a:t>Fir_tree_addition</a:t>
                      </a:r>
                      <a:endParaRPr lang="en-IN" sz="1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53706" marR="53706" marT="0" marB="0" anchor="ctr"/>
                </a:tc>
                <a:tc>
                  <a:txBody>
                    <a:bodyPr/>
                    <a:lstStyle/>
                    <a:p>
                      <a:pPr algn="ctr">
                        <a:lnSpc>
                          <a:spcPct val="107000"/>
                        </a:lnSpc>
                        <a:spcAft>
                          <a:spcPts val="800"/>
                        </a:spcAft>
                        <a:buNone/>
                      </a:pPr>
                      <a:r>
                        <a:rPr lang="en-IN" sz="2000" kern="100">
                          <a:effectLst/>
                        </a:rPr>
                        <a:t>23.316</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53706" marR="53706" marT="0" marB="0" anchor="ctr"/>
                </a:tc>
                <a:tc>
                  <a:txBody>
                    <a:bodyPr/>
                    <a:lstStyle/>
                    <a:p>
                      <a:pPr algn="ctr">
                        <a:lnSpc>
                          <a:spcPct val="107000"/>
                        </a:lnSpc>
                        <a:spcAft>
                          <a:spcPts val="800"/>
                        </a:spcAft>
                        <a:buNone/>
                      </a:pPr>
                      <a:r>
                        <a:rPr lang="en-IN" sz="2000" kern="100">
                          <a:effectLst/>
                        </a:rPr>
                        <a:t>31.102</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53706" marR="53706" marT="0" marB="0" anchor="ctr"/>
                </a:tc>
                <a:tc>
                  <a:txBody>
                    <a:bodyPr/>
                    <a:lstStyle/>
                    <a:p>
                      <a:pPr algn="ctr">
                        <a:lnSpc>
                          <a:spcPct val="107000"/>
                        </a:lnSpc>
                        <a:spcAft>
                          <a:spcPts val="800"/>
                        </a:spcAft>
                        <a:buNone/>
                      </a:pPr>
                      <a:r>
                        <a:rPr lang="en-IN" sz="2000" kern="100">
                          <a:effectLst/>
                        </a:rPr>
                        <a:t>725.174</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53706" marR="53706" marT="0" marB="0" anchor="ctr"/>
                </a:tc>
                <a:tc>
                  <a:txBody>
                    <a:bodyPr/>
                    <a:lstStyle/>
                    <a:p>
                      <a:pPr algn="ctr">
                        <a:lnSpc>
                          <a:spcPct val="107000"/>
                        </a:lnSpc>
                        <a:spcAft>
                          <a:spcPts val="800"/>
                        </a:spcAft>
                        <a:buNone/>
                      </a:pPr>
                      <a:r>
                        <a:rPr lang="en-IN" sz="2000" kern="100">
                          <a:effectLst/>
                        </a:rPr>
                        <a:t>279</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53706" marR="53706" marT="0" marB="0" anchor="ctr"/>
                </a:tc>
                <a:tc>
                  <a:txBody>
                    <a:bodyPr/>
                    <a:lstStyle/>
                    <a:p>
                      <a:pPr algn="ctr">
                        <a:lnSpc>
                          <a:spcPct val="107000"/>
                        </a:lnSpc>
                        <a:spcAft>
                          <a:spcPts val="800"/>
                        </a:spcAft>
                        <a:buNone/>
                      </a:pPr>
                      <a:r>
                        <a:rPr lang="en-IN" sz="2000" kern="100">
                          <a:effectLst/>
                        </a:rPr>
                        <a:t>913</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53706" marR="53706" marT="0" marB="0" anchor="ctr"/>
                </a:tc>
                <a:tc>
                  <a:txBody>
                    <a:bodyPr/>
                    <a:lstStyle/>
                    <a:p>
                      <a:pPr algn="ctr">
                        <a:lnSpc>
                          <a:spcPct val="107000"/>
                        </a:lnSpc>
                        <a:spcAft>
                          <a:spcPts val="800"/>
                        </a:spcAft>
                        <a:buNone/>
                      </a:pPr>
                      <a:r>
                        <a:rPr lang="en-IN" sz="2000" kern="100">
                          <a:effectLst/>
                        </a:rPr>
                        <a:t>265</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53706" marR="53706" marT="0" marB="0" anchor="ctr"/>
                </a:tc>
                <a:extLst>
                  <a:ext uri="{0D108BD9-81ED-4DB2-BD59-A6C34878D82A}">
                    <a16:rowId xmlns:a16="http://schemas.microsoft.com/office/drawing/2014/main" val="3844050448"/>
                  </a:ext>
                </a:extLst>
              </a:tr>
              <a:tr h="472798">
                <a:tc vMerge="1">
                  <a:txBody>
                    <a:bodyPr/>
                    <a:lstStyle/>
                    <a:p>
                      <a:endParaRPr lang="en-IN"/>
                    </a:p>
                  </a:txBody>
                  <a:tcPr/>
                </a:tc>
                <a:tc>
                  <a:txBody>
                    <a:bodyPr/>
                    <a:lstStyle/>
                    <a:p>
                      <a:pPr algn="ctr">
                        <a:lnSpc>
                          <a:spcPct val="107000"/>
                        </a:lnSpc>
                        <a:spcAft>
                          <a:spcPts val="800"/>
                        </a:spcAft>
                        <a:buNone/>
                      </a:pPr>
                      <a:r>
                        <a:rPr lang="en-IN" sz="2000" b="1" kern="100" dirty="0">
                          <a:effectLst/>
                        </a:rPr>
                        <a:t>Enhanced</a:t>
                      </a:r>
                      <a:endParaRPr lang="en-IN" sz="1400" b="1" kern="100" dirty="0">
                        <a:effectLst/>
                      </a:endParaRPr>
                    </a:p>
                    <a:p>
                      <a:pPr algn="ctr">
                        <a:lnSpc>
                          <a:spcPct val="107000"/>
                        </a:lnSpc>
                        <a:spcAft>
                          <a:spcPts val="800"/>
                        </a:spcAft>
                        <a:buNone/>
                      </a:pPr>
                      <a:r>
                        <a:rPr lang="en-IN" sz="2000" b="1" kern="100" dirty="0">
                          <a:effectLst/>
                        </a:rPr>
                        <a:t>Fir filter (Enabled delay)</a:t>
                      </a:r>
                      <a:endParaRPr lang="en-IN" sz="1400" b="1"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53706" marR="53706" marT="0" marB="0" anchor="ctr"/>
                </a:tc>
                <a:tc>
                  <a:txBody>
                    <a:bodyPr/>
                    <a:lstStyle/>
                    <a:p>
                      <a:pPr algn="ctr">
                        <a:lnSpc>
                          <a:spcPct val="107000"/>
                        </a:lnSpc>
                        <a:spcAft>
                          <a:spcPts val="800"/>
                        </a:spcAft>
                        <a:buNone/>
                      </a:pPr>
                      <a:r>
                        <a:rPr lang="en-IN" sz="2000" b="1" kern="100" dirty="0">
                          <a:effectLst/>
                        </a:rPr>
                        <a:t>5.975</a:t>
                      </a:r>
                      <a:endParaRPr lang="en-IN" sz="1400" b="1"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53706" marR="53706" marT="0" marB="0" anchor="ctr"/>
                </a:tc>
                <a:tc>
                  <a:txBody>
                    <a:bodyPr/>
                    <a:lstStyle/>
                    <a:p>
                      <a:pPr algn="ctr">
                        <a:lnSpc>
                          <a:spcPct val="107000"/>
                        </a:lnSpc>
                        <a:spcAft>
                          <a:spcPts val="800"/>
                        </a:spcAft>
                        <a:buNone/>
                      </a:pPr>
                      <a:r>
                        <a:rPr lang="en-IN" sz="2000" b="1" kern="100">
                          <a:effectLst/>
                        </a:rPr>
                        <a:t>30.928</a:t>
                      </a:r>
                      <a:endParaRPr lang="en-IN" sz="1400" b="1" kern="100">
                        <a:effectLst/>
                        <a:latin typeface="Calibri" panose="020F0502020204030204" pitchFamily="34" charset="0"/>
                        <a:ea typeface="Calibri" panose="020F0502020204030204" pitchFamily="34" charset="0"/>
                        <a:cs typeface="Times New Roman" panose="02020603050405020304" pitchFamily="18" charset="0"/>
                      </a:endParaRPr>
                    </a:p>
                  </a:txBody>
                  <a:tcPr marL="53706" marR="53706" marT="0" marB="0" anchor="ctr"/>
                </a:tc>
                <a:tc>
                  <a:txBody>
                    <a:bodyPr/>
                    <a:lstStyle/>
                    <a:p>
                      <a:pPr algn="ctr">
                        <a:lnSpc>
                          <a:spcPct val="107000"/>
                        </a:lnSpc>
                        <a:spcAft>
                          <a:spcPts val="800"/>
                        </a:spcAft>
                        <a:buNone/>
                      </a:pPr>
                      <a:r>
                        <a:rPr lang="en-IN" sz="2000" b="1" kern="100">
                          <a:effectLst/>
                        </a:rPr>
                        <a:t>184.794</a:t>
                      </a:r>
                      <a:endParaRPr lang="en-IN" sz="1400" b="1" kern="100">
                        <a:effectLst/>
                        <a:latin typeface="Calibri" panose="020F0502020204030204" pitchFamily="34" charset="0"/>
                        <a:ea typeface="Calibri" panose="020F0502020204030204" pitchFamily="34" charset="0"/>
                        <a:cs typeface="Times New Roman" panose="02020603050405020304" pitchFamily="18" charset="0"/>
                      </a:endParaRPr>
                    </a:p>
                  </a:txBody>
                  <a:tcPr marL="53706" marR="53706" marT="0" marB="0" anchor="ctr"/>
                </a:tc>
                <a:tc>
                  <a:txBody>
                    <a:bodyPr/>
                    <a:lstStyle/>
                    <a:p>
                      <a:pPr algn="ctr">
                        <a:lnSpc>
                          <a:spcPct val="107000"/>
                        </a:lnSpc>
                        <a:spcAft>
                          <a:spcPts val="800"/>
                        </a:spcAft>
                        <a:buNone/>
                      </a:pPr>
                      <a:r>
                        <a:rPr lang="en-IN" sz="2000" b="1" kern="100" dirty="0">
                          <a:effectLst/>
                        </a:rPr>
                        <a:t>267</a:t>
                      </a:r>
                      <a:endParaRPr lang="en-IN" sz="1400" b="1"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53706" marR="53706" marT="0" marB="0" anchor="ctr"/>
                </a:tc>
                <a:tc>
                  <a:txBody>
                    <a:bodyPr/>
                    <a:lstStyle/>
                    <a:p>
                      <a:pPr algn="ctr">
                        <a:lnSpc>
                          <a:spcPct val="107000"/>
                        </a:lnSpc>
                        <a:spcAft>
                          <a:spcPts val="800"/>
                        </a:spcAft>
                        <a:buNone/>
                      </a:pPr>
                      <a:r>
                        <a:rPr lang="en-IN" sz="2000" b="1" kern="100" dirty="0">
                          <a:effectLst/>
                        </a:rPr>
                        <a:t>903</a:t>
                      </a:r>
                      <a:endParaRPr lang="en-IN" sz="1400" b="1"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53706" marR="53706" marT="0" marB="0" anchor="ctr"/>
                </a:tc>
                <a:tc>
                  <a:txBody>
                    <a:bodyPr/>
                    <a:lstStyle/>
                    <a:p>
                      <a:pPr algn="ctr">
                        <a:lnSpc>
                          <a:spcPct val="107000"/>
                        </a:lnSpc>
                        <a:spcAft>
                          <a:spcPts val="800"/>
                        </a:spcAft>
                        <a:buNone/>
                      </a:pPr>
                      <a:r>
                        <a:rPr lang="en-IN" sz="2000" b="1" kern="100" dirty="0">
                          <a:effectLst/>
                        </a:rPr>
                        <a:t>265</a:t>
                      </a:r>
                      <a:endParaRPr lang="en-IN" sz="1400" b="1"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53706" marR="53706" marT="0" marB="0" anchor="ctr"/>
                </a:tc>
                <a:extLst>
                  <a:ext uri="{0D108BD9-81ED-4DB2-BD59-A6C34878D82A}">
                    <a16:rowId xmlns:a16="http://schemas.microsoft.com/office/drawing/2014/main" val="3231577012"/>
                  </a:ext>
                </a:extLst>
              </a:tr>
              <a:tr h="1328810">
                <a:tc rowSpan="2">
                  <a:txBody>
                    <a:bodyPr/>
                    <a:lstStyle/>
                    <a:p>
                      <a:pPr algn="ctr">
                        <a:lnSpc>
                          <a:spcPct val="107000"/>
                        </a:lnSpc>
                        <a:spcAft>
                          <a:spcPts val="800"/>
                        </a:spcAft>
                        <a:buNone/>
                      </a:pPr>
                      <a:endParaRPr lang="en-IN" sz="1400" kern="100" dirty="0">
                        <a:effectLst/>
                      </a:endParaRPr>
                    </a:p>
                    <a:p>
                      <a:pPr algn="ctr">
                        <a:lnSpc>
                          <a:spcPct val="107000"/>
                        </a:lnSpc>
                        <a:spcAft>
                          <a:spcPts val="800"/>
                        </a:spcAft>
                        <a:buNone/>
                      </a:pPr>
                      <a:r>
                        <a:rPr lang="en-IN" sz="2000" kern="100" dirty="0">
                          <a:effectLst/>
                        </a:rPr>
                        <a:t>With timing constraints</a:t>
                      </a:r>
                      <a:endParaRPr lang="en-IN" sz="1400" kern="100" dirty="0">
                        <a:effectLst/>
                      </a:endParaRPr>
                    </a:p>
                    <a:p>
                      <a:pPr algn="ctr">
                        <a:lnSpc>
                          <a:spcPct val="107000"/>
                        </a:lnSpc>
                        <a:spcAft>
                          <a:spcPts val="800"/>
                        </a:spcAft>
                        <a:buNone/>
                      </a:pPr>
                      <a:r>
                        <a:rPr lang="en-IN" sz="2000" kern="100" dirty="0">
                          <a:effectLst/>
                        </a:rPr>
                        <a:t> </a:t>
                      </a:r>
                      <a:endParaRPr lang="en-IN" sz="1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53706" marR="53706" marT="0" marB="0" anchor="ctr"/>
                </a:tc>
                <a:tc>
                  <a:txBody>
                    <a:bodyPr/>
                    <a:lstStyle/>
                    <a:p>
                      <a:pPr algn="ctr">
                        <a:lnSpc>
                          <a:spcPct val="107000"/>
                        </a:lnSpc>
                        <a:spcAft>
                          <a:spcPts val="800"/>
                        </a:spcAft>
                        <a:buNone/>
                      </a:pPr>
                      <a:r>
                        <a:rPr lang="en-IN" sz="2000" kern="100" dirty="0">
                          <a:effectLst/>
                        </a:rPr>
                        <a:t>Fir Direct arithmetic with timing constraints</a:t>
                      </a:r>
                      <a:endParaRPr lang="en-IN" sz="1400" kern="100" dirty="0">
                        <a:effectLst/>
                      </a:endParaRPr>
                    </a:p>
                    <a:p>
                      <a:pPr algn="ctr">
                        <a:lnSpc>
                          <a:spcPct val="107000"/>
                        </a:lnSpc>
                        <a:spcAft>
                          <a:spcPts val="800"/>
                        </a:spcAft>
                        <a:buNone/>
                      </a:pPr>
                      <a:r>
                        <a:rPr lang="en-IN" sz="2000" kern="100" dirty="0">
                          <a:effectLst/>
                        </a:rPr>
                        <a:t>28.571 MHz</a:t>
                      </a:r>
                      <a:endParaRPr lang="en-IN" sz="1400" kern="100" dirty="0">
                        <a:effectLst/>
                      </a:endParaRPr>
                    </a:p>
                    <a:p>
                      <a:pPr algn="ctr">
                        <a:lnSpc>
                          <a:spcPct val="107000"/>
                        </a:lnSpc>
                        <a:spcAft>
                          <a:spcPts val="800"/>
                        </a:spcAft>
                        <a:buNone/>
                      </a:pPr>
                      <a:r>
                        <a:rPr lang="en-IN" sz="2000" kern="100" dirty="0">
                          <a:effectLst/>
                        </a:rPr>
                        <a:t>(35ns period)</a:t>
                      </a:r>
                      <a:endParaRPr lang="en-IN" sz="1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53706" marR="53706" marT="0" marB="0" anchor="ctr"/>
                </a:tc>
                <a:tc>
                  <a:txBody>
                    <a:bodyPr/>
                    <a:lstStyle/>
                    <a:p>
                      <a:pPr algn="ctr">
                        <a:lnSpc>
                          <a:spcPct val="107000"/>
                        </a:lnSpc>
                        <a:spcAft>
                          <a:spcPts val="800"/>
                        </a:spcAft>
                        <a:buNone/>
                      </a:pPr>
                      <a:r>
                        <a:rPr lang="en-IN" sz="2000" kern="100" dirty="0">
                          <a:effectLst/>
                        </a:rPr>
                        <a:t>0.081</a:t>
                      </a:r>
                      <a:endParaRPr lang="en-IN" sz="1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53706" marR="53706" marT="0" marB="0" anchor="ctr"/>
                </a:tc>
                <a:tc>
                  <a:txBody>
                    <a:bodyPr/>
                    <a:lstStyle/>
                    <a:p>
                      <a:pPr algn="ctr">
                        <a:lnSpc>
                          <a:spcPct val="107000"/>
                        </a:lnSpc>
                        <a:spcAft>
                          <a:spcPts val="800"/>
                        </a:spcAft>
                        <a:buNone/>
                      </a:pPr>
                      <a:r>
                        <a:rPr lang="en-IN" sz="2000" kern="100" dirty="0">
                          <a:effectLst/>
                        </a:rPr>
                        <a:t>33.177</a:t>
                      </a:r>
                      <a:endParaRPr lang="en-IN" sz="1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53706" marR="53706" marT="0" marB="0" anchor="ctr"/>
                </a:tc>
                <a:tc>
                  <a:txBody>
                    <a:bodyPr/>
                    <a:lstStyle/>
                    <a:p>
                      <a:pPr algn="ctr">
                        <a:lnSpc>
                          <a:spcPct val="107000"/>
                        </a:lnSpc>
                        <a:spcAft>
                          <a:spcPts val="800"/>
                        </a:spcAft>
                        <a:buNone/>
                      </a:pPr>
                      <a:r>
                        <a:rPr lang="en-IN" sz="2000" kern="100" dirty="0">
                          <a:effectLst/>
                        </a:rPr>
                        <a:t>2.687</a:t>
                      </a:r>
                      <a:endParaRPr lang="en-IN" sz="1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53706" marR="53706" marT="0" marB="0" anchor="ctr"/>
                </a:tc>
                <a:tc>
                  <a:txBody>
                    <a:bodyPr/>
                    <a:lstStyle/>
                    <a:p>
                      <a:pPr algn="ctr">
                        <a:lnSpc>
                          <a:spcPct val="107000"/>
                        </a:lnSpc>
                        <a:spcAft>
                          <a:spcPts val="800"/>
                        </a:spcAft>
                        <a:buNone/>
                      </a:pPr>
                      <a:r>
                        <a:rPr lang="en-IN" sz="2000" kern="100" dirty="0">
                          <a:effectLst/>
                        </a:rPr>
                        <a:t>75</a:t>
                      </a:r>
                      <a:endParaRPr lang="en-IN" sz="1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53706" marR="53706" marT="0" marB="0" anchor="ctr"/>
                </a:tc>
                <a:tc>
                  <a:txBody>
                    <a:bodyPr/>
                    <a:lstStyle/>
                    <a:p>
                      <a:pPr algn="ctr">
                        <a:lnSpc>
                          <a:spcPct val="107000"/>
                        </a:lnSpc>
                        <a:spcAft>
                          <a:spcPts val="800"/>
                        </a:spcAft>
                        <a:buNone/>
                      </a:pPr>
                      <a:r>
                        <a:rPr lang="en-IN" sz="2000" kern="100">
                          <a:effectLst/>
                        </a:rPr>
                        <a:t>104</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53706" marR="53706" marT="0" marB="0" anchor="ctr"/>
                </a:tc>
                <a:tc>
                  <a:txBody>
                    <a:bodyPr/>
                    <a:lstStyle/>
                    <a:p>
                      <a:pPr algn="ctr">
                        <a:lnSpc>
                          <a:spcPct val="107000"/>
                        </a:lnSpc>
                        <a:spcAft>
                          <a:spcPts val="800"/>
                        </a:spcAft>
                        <a:buNone/>
                      </a:pPr>
                      <a:r>
                        <a:rPr lang="en-IN" sz="2000" kern="100">
                          <a:effectLst/>
                        </a:rPr>
                        <a:t>234</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53706" marR="53706" marT="0" marB="0" anchor="ctr"/>
                </a:tc>
                <a:extLst>
                  <a:ext uri="{0D108BD9-81ED-4DB2-BD59-A6C34878D82A}">
                    <a16:rowId xmlns:a16="http://schemas.microsoft.com/office/drawing/2014/main" val="95707249"/>
                  </a:ext>
                </a:extLst>
              </a:tr>
              <a:tr h="1434982">
                <a:tc vMerge="1">
                  <a:txBody>
                    <a:bodyPr/>
                    <a:lstStyle/>
                    <a:p>
                      <a:endParaRPr lang="en-IN"/>
                    </a:p>
                  </a:txBody>
                  <a:tcPr/>
                </a:tc>
                <a:tc>
                  <a:txBody>
                    <a:bodyPr/>
                    <a:lstStyle/>
                    <a:p>
                      <a:pPr algn="ctr">
                        <a:lnSpc>
                          <a:spcPct val="107000"/>
                        </a:lnSpc>
                        <a:spcAft>
                          <a:spcPts val="800"/>
                        </a:spcAft>
                        <a:buNone/>
                      </a:pPr>
                      <a:r>
                        <a:rPr lang="en-IN" sz="2000" b="1" kern="100" dirty="0">
                          <a:effectLst/>
                        </a:rPr>
                        <a:t>Enhanced Fir filter</a:t>
                      </a:r>
                      <a:endParaRPr lang="en-IN" sz="1400" b="1" kern="100" dirty="0">
                        <a:effectLst/>
                      </a:endParaRPr>
                    </a:p>
                    <a:p>
                      <a:pPr algn="ctr">
                        <a:lnSpc>
                          <a:spcPct val="107000"/>
                        </a:lnSpc>
                        <a:spcAft>
                          <a:spcPts val="800"/>
                        </a:spcAft>
                        <a:buNone/>
                      </a:pPr>
                      <a:r>
                        <a:rPr lang="en-IN" sz="2000" b="1" kern="100" dirty="0">
                          <a:effectLst/>
                        </a:rPr>
                        <a:t>With timing constraints</a:t>
                      </a:r>
                      <a:endParaRPr lang="en-IN" sz="1400" b="1" kern="100" dirty="0">
                        <a:effectLst/>
                      </a:endParaRPr>
                    </a:p>
                    <a:p>
                      <a:pPr algn="ctr">
                        <a:lnSpc>
                          <a:spcPct val="107000"/>
                        </a:lnSpc>
                        <a:spcAft>
                          <a:spcPts val="800"/>
                        </a:spcAft>
                        <a:buNone/>
                      </a:pPr>
                      <a:r>
                        <a:rPr lang="en-IN" sz="2000" b="1" kern="100" dirty="0">
                          <a:effectLst/>
                        </a:rPr>
                        <a:t>33.333 MHz</a:t>
                      </a:r>
                      <a:endParaRPr lang="en-IN" sz="1400" b="1" kern="100" dirty="0">
                        <a:effectLst/>
                      </a:endParaRPr>
                    </a:p>
                    <a:p>
                      <a:pPr algn="ctr">
                        <a:lnSpc>
                          <a:spcPct val="107000"/>
                        </a:lnSpc>
                        <a:spcAft>
                          <a:spcPts val="800"/>
                        </a:spcAft>
                        <a:buNone/>
                      </a:pPr>
                      <a:r>
                        <a:rPr lang="en-IN" sz="2000" b="1" kern="100" dirty="0">
                          <a:effectLst/>
                        </a:rPr>
                        <a:t>(30nsperiod)</a:t>
                      </a:r>
                      <a:endParaRPr lang="en-IN" sz="1400" b="1"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53706" marR="53706" marT="0" marB="0" anchor="ctr"/>
                </a:tc>
                <a:tc>
                  <a:txBody>
                    <a:bodyPr/>
                    <a:lstStyle/>
                    <a:p>
                      <a:pPr algn="ctr">
                        <a:lnSpc>
                          <a:spcPct val="107000"/>
                        </a:lnSpc>
                        <a:spcAft>
                          <a:spcPts val="800"/>
                        </a:spcAft>
                        <a:buNone/>
                      </a:pPr>
                      <a:r>
                        <a:rPr lang="en-IN" sz="2000" b="1" kern="100">
                          <a:effectLst/>
                        </a:rPr>
                        <a:t>0.075</a:t>
                      </a:r>
                      <a:endParaRPr lang="en-IN" sz="1400" b="1" kern="100">
                        <a:effectLst/>
                        <a:latin typeface="Calibri" panose="020F0502020204030204" pitchFamily="34" charset="0"/>
                        <a:ea typeface="Calibri" panose="020F0502020204030204" pitchFamily="34" charset="0"/>
                        <a:cs typeface="Times New Roman" panose="02020603050405020304" pitchFamily="18" charset="0"/>
                      </a:endParaRPr>
                    </a:p>
                  </a:txBody>
                  <a:tcPr marL="53706" marR="53706" marT="0" marB="0" anchor="ctr"/>
                </a:tc>
                <a:tc>
                  <a:txBody>
                    <a:bodyPr/>
                    <a:lstStyle/>
                    <a:p>
                      <a:pPr algn="ctr">
                        <a:lnSpc>
                          <a:spcPct val="107000"/>
                        </a:lnSpc>
                        <a:spcAft>
                          <a:spcPts val="800"/>
                        </a:spcAft>
                        <a:buNone/>
                      </a:pPr>
                      <a:r>
                        <a:rPr lang="en-IN" sz="2000" b="1" kern="100" dirty="0">
                          <a:effectLst/>
                        </a:rPr>
                        <a:t>22.065</a:t>
                      </a:r>
                      <a:endParaRPr lang="en-IN" sz="1400" b="1"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53706" marR="53706" marT="0" marB="0" anchor="ctr"/>
                </a:tc>
                <a:tc>
                  <a:txBody>
                    <a:bodyPr/>
                    <a:lstStyle/>
                    <a:p>
                      <a:pPr algn="ctr">
                        <a:lnSpc>
                          <a:spcPct val="107000"/>
                        </a:lnSpc>
                        <a:spcAft>
                          <a:spcPts val="800"/>
                        </a:spcAft>
                        <a:buNone/>
                      </a:pPr>
                      <a:r>
                        <a:rPr lang="en-IN" sz="2000" b="1" kern="100" dirty="0">
                          <a:effectLst/>
                        </a:rPr>
                        <a:t>1.654</a:t>
                      </a:r>
                      <a:endParaRPr lang="en-IN" sz="1400" b="1"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53706" marR="53706" marT="0" marB="0" anchor="ctr"/>
                </a:tc>
                <a:tc>
                  <a:txBody>
                    <a:bodyPr/>
                    <a:lstStyle/>
                    <a:p>
                      <a:pPr algn="ctr">
                        <a:lnSpc>
                          <a:spcPct val="107000"/>
                        </a:lnSpc>
                        <a:spcAft>
                          <a:spcPts val="800"/>
                        </a:spcAft>
                        <a:buNone/>
                      </a:pPr>
                      <a:r>
                        <a:rPr lang="en-IN" sz="2000" b="1" kern="100" dirty="0">
                          <a:effectLst/>
                        </a:rPr>
                        <a:t>201</a:t>
                      </a:r>
                      <a:endParaRPr lang="en-IN" sz="1400" b="1"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53706" marR="53706" marT="0" marB="0" anchor="ctr"/>
                </a:tc>
                <a:tc>
                  <a:txBody>
                    <a:bodyPr/>
                    <a:lstStyle/>
                    <a:p>
                      <a:pPr algn="ctr">
                        <a:lnSpc>
                          <a:spcPct val="107000"/>
                        </a:lnSpc>
                        <a:spcAft>
                          <a:spcPts val="800"/>
                        </a:spcAft>
                        <a:buNone/>
                      </a:pPr>
                      <a:r>
                        <a:rPr lang="en-IN" sz="2000" b="1" kern="100" dirty="0">
                          <a:effectLst/>
                        </a:rPr>
                        <a:t>921</a:t>
                      </a:r>
                      <a:endParaRPr lang="en-IN" sz="1400" b="1"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53706" marR="53706" marT="0" marB="0" anchor="ctr"/>
                </a:tc>
                <a:tc>
                  <a:txBody>
                    <a:bodyPr/>
                    <a:lstStyle/>
                    <a:p>
                      <a:pPr algn="ctr">
                        <a:lnSpc>
                          <a:spcPct val="107000"/>
                        </a:lnSpc>
                        <a:spcAft>
                          <a:spcPts val="800"/>
                        </a:spcAft>
                        <a:buNone/>
                      </a:pPr>
                      <a:r>
                        <a:rPr lang="en-IN" sz="2000" b="1" kern="100" dirty="0">
                          <a:effectLst/>
                        </a:rPr>
                        <a:t>265</a:t>
                      </a:r>
                      <a:endParaRPr lang="en-IN" sz="1400" b="1"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53706" marR="53706" marT="0" marB="0" anchor="ctr"/>
                </a:tc>
                <a:extLst>
                  <a:ext uri="{0D108BD9-81ED-4DB2-BD59-A6C34878D82A}">
                    <a16:rowId xmlns:a16="http://schemas.microsoft.com/office/drawing/2014/main" val="4257196250"/>
                  </a:ext>
                </a:extLst>
              </a:tr>
            </a:tbl>
          </a:graphicData>
        </a:graphic>
      </p:graphicFrame>
    </p:spTree>
    <p:extLst>
      <p:ext uri="{BB962C8B-B14F-4D97-AF65-F5344CB8AC3E}">
        <p14:creationId xmlns:p14="http://schemas.microsoft.com/office/powerpoint/2010/main" val="7542111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1301CC-F164-9F54-D561-10E2A8236C21}"/>
            </a:ext>
          </a:extLst>
        </p:cNvPr>
        <p:cNvGrpSpPr/>
        <p:nvPr/>
      </p:nvGrpSpPr>
      <p:grpSpPr>
        <a:xfrm>
          <a:off x="0" y="0"/>
          <a:ext cx="0" cy="0"/>
          <a:chOff x="0" y="0"/>
          <a:chExt cx="0" cy="0"/>
        </a:xfrm>
      </p:grpSpPr>
      <p:pic>
        <p:nvPicPr>
          <p:cNvPr id="15" name="Image 0" descr="preencoded.png">
            <a:extLst>
              <a:ext uri="{FF2B5EF4-FFF2-40B4-BE49-F238E27FC236}">
                <a16:creationId xmlns:a16="http://schemas.microsoft.com/office/drawing/2014/main" id="{ADABDF98-CE43-7290-FC0A-1B5021E98E11}"/>
              </a:ext>
            </a:extLst>
          </p:cNvPr>
          <p:cNvPicPr>
            <a:picLocks noChangeAspect="1"/>
          </p:cNvPicPr>
          <p:nvPr/>
        </p:nvPicPr>
        <p:blipFill>
          <a:blip r:embed="rId2"/>
          <a:stretch>
            <a:fillRect/>
          </a:stretch>
        </p:blipFill>
        <p:spPr>
          <a:xfrm>
            <a:off x="0" y="0"/>
            <a:ext cx="14630400" cy="8229600"/>
          </a:xfrm>
          <a:prstGeom prst="rect">
            <a:avLst/>
          </a:prstGeom>
        </p:spPr>
      </p:pic>
      <p:pic>
        <p:nvPicPr>
          <p:cNvPr id="3" name="Picture 2">
            <a:extLst>
              <a:ext uri="{FF2B5EF4-FFF2-40B4-BE49-F238E27FC236}">
                <a16:creationId xmlns:a16="http://schemas.microsoft.com/office/drawing/2014/main" id="{00A1C3CD-8898-68DD-347E-A1FF26764D81}"/>
              </a:ext>
            </a:extLst>
          </p:cNvPr>
          <p:cNvPicPr>
            <a:picLocks noChangeAspect="1"/>
          </p:cNvPicPr>
          <p:nvPr/>
        </p:nvPicPr>
        <p:blipFill>
          <a:blip r:embed="rId3"/>
          <a:stretch>
            <a:fillRect/>
          </a:stretch>
        </p:blipFill>
        <p:spPr>
          <a:xfrm>
            <a:off x="0" y="0"/>
            <a:ext cx="14630400" cy="8229600"/>
          </a:xfrm>
          <a:prstGeom prst="rect">
            <a:avLst/>
          </a:prstGeom>
        </p:spPr>
      </p:pic>
      <p:sp>
        <p:nvSpPr>
          <p:cNvPr id="9" name="Rectangle 8">
            <a:extLst>
              <a:ext uri="{FF2B5EF4-FFF2-40B4-BE49-F238E27FC236}">
                <a16:creationId xmlns:a16="http://schemas.microsoft.com/office/drawing/2014/main" id="{5D2DA709-84B7-4C87-AD3B-6C177CB33BDA}"/>
              </a:ext>
            </a:extLst>
          </p:cNvPr>
          <p:cNvSpPr/>
          <p:nvPr/>
        </p:nvSpPr>
        <p:spPr>
          <a:xfrm>
            <a:off x="1048215" y="1583473"/>
            <a:ext cx="12533970" cy="5943600"/>
          </a:xfrm>
          <a:prstGeom prst="rect">
            <a:avLst/>
          </a:prstGeom>
          <a:blipFill dpi="0" rotWithShape="1">
            <a:blip r:embed="rId4">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TextBox 9">
            <a:extLst>
              <a:ext uri="{FF2B5EF4-FFF2-40B4-BE49-F238E27FC236}">
                <a16:creationId xmlns:a16="http://schemas.microsoft.com/office/drawing/2014/main" id="{A7B46468-69F4-32C7-CF5F-7AC33970F3EA}"/>
              </a:ext>
            </a:extLst>
          </p:cNvPr>
          <p:cNvSpPr txBox="1"/>
          <p:nvPr/>
        </p:nvSpPr>
        <p:spPr>
          <a:xfrm>
            <a:off x="4460487" y="591015"/>
            <a:ext cx="6356195" cy="523220"/>
          </a:xfrm>
          <a:prstGeom prst="rect">
            <a:avLst/>
          </a:prstGeom>
          <a:noFill/>
        </p:spPr>
        <p:txBody>
          <a:bodyPr wrap="square" rtlCol="0">
            <a:spAutoFit/>
          </a:bodyPr>
          <a:lstStyle/>
          <a:p>
            <a:pPr algn="ctr"/>
            <a:r>
              <a:rPr lang="en-IN" sz="2800" dirty="0">
                <a:solidFill>
                  <a:schemeClr val="bg1"/>
                </a:solidFill>
              </a:rPr>
              <a:t>FPGA BOARD USED FOR SIMULATION</a:t>
            </a:r>
          </a:p>
        </p:txBody>
      </p:sp>
    </p:spTree>
    <p:extLst>
      <p:ext uri="{BB962C8B-B14F-4D97-AF65-F5344CB8AC3E}">
        <p14:creationId xmlns:p14="http://schemas.microsoft.com/office/powerpoint/2010/main" val="40074340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657610-855A-B4B0-B8E9-E098FA1F151A}"/>
            </a:ext>
          </a:extLst>
        </p:cNvPr>
        <p:cNvGrpSpPr/>
        <p:nvPr/>
      </p:nvGrpSpPr>
      <p:grpSpPr>
        <a:xfrm>
          <a:off x="0" y="0"/>
          <a:ext cx="0" cy="0"/>
          <a:chOff x="0" y="0"/>
          <a:chExt cx="0" cy="0"/>
        </a:xfrm>
      </p:grpSpPr>
      <p:pic>
        <p:nvPicPr>
          <p:cNvPr id="15" name="Image 0" descr="preencoded.png">
            <a:extLst>
              <a:ext uri="{FF2B5EF4-FFF2-40B4-BE49-F238E27FC236}">
                <a16:creationId xmlns:a16="http://schemas.microsoft.com/office/drawing/2014/main" id="{61291A51-D669-FD2E-366A-80F7BD6D1D5E}"/>
              </a:ext>
            </a:extLst>
          </p:cNvPr>
          <p:cNvPicPr>
            <a:picLocks noChangeAspect="1"/>
          </p:cNvPicPr>
          <p:nvPr/>
        </p:nvPicPr>
        <p:blipFill>
          <a:blip r:embed="rId2"/>
          <a:stretch>
            <a:fillRect/>
          </a:stretch>
        </p:blipFill>
        <p:spPr>
          <a:xfrm>
            <a:off x="0" y="0"/>
            <a:ext cx="14630400" cy="8229600"/>
          </a:xfrm>
          <a:prstGeom prst="rect">
            <a:avLst/>
          </a:prstGeom>
        </p:spPr>
      </p:pic>
      <p:pic>
        <p:nvPicPr>
          <p:cNvPr id="3" name="Picture 2">
            <a:extLst>
              <a:ext uri="{FF2B5EF4-FFF2-40B4-BE49-F238E27FC236}">
                <a16:creationId xmlns:a16="http://schemas.microsoft.com/office/drawing/2014/main" id="{E081698A-1AF4-0B73-5AE9-6BC7CFA367F8}"/>
              </a:ext>
            </a:extLst>
          </p:cNvPr>
          <p:cNvPicPr>
            <a:picLocks noChangeAspect="1"/>
          </p:cNvPicPr>
          <p:nvPr/>
        </p:nvPicPr>
        <p:blipFill>
          <a:blip r:embed="rId3"/>
          <a:stretch>
            <a:fillRect/>
          </a:stretch>
        </p:blipFill>
        <p:spPr>
          <a:xfrm>
            <a:off x="0" y="0"/>
            <a:ext cx="14630400" cy="8229600"/>
          </a:xfrm>
          <a:prstGeom prst="rect">
            <a:avLst/>
          </a:prstGeom>
        </p:spPr>
      </p:pic>
      <p:sp>
        <p:nvSpPr>
          <p:cNvPr id="11" name="TextBox 10">
            <a:extLst>
              <a:ext uri="{FF2B5EF4-FFF2-40B4-BE49-F238E27FC236}">
                <a16:creationId xmlns:a16="http://schemas.microsoft.com/office/drawing/2014/main" id="{E98BA54E-53B3-8AF2-D7F2-859D3883AE6C}"/>
              </a:ext>
            </a:extLst>
          </p:cNvPr>
          <p:cNvSpPr txBox="1"/>
          <p:nvPr/>
        </p:nvSpPr>
        <p:spPr>
          <a:xfrm>
            <a:off x="4535424" y="328738"/>
            <a:ext cx="5303520" cy="523220"/>
          </a:xfrm>
          <a:prstGeom prst="rect">
            <a:avLst/>
          </a:prstGeom>
          <a:noFill/>
        </p:spPr>
        <p:txBody>
          <a:bodyPr wrap="square" rtlCol="0">
            <a:spAutoFit/>
          </a:bodyPr>
          <a:lstStyle/>
          <a:p>
            <a:pPr algn="ctr"/>
            <a:r>
              <a:rPr lang="en-IN" sz="2800" dirty="0">
                <a:solidFill>
                  <a:schemeClr val="bg1"/>
                </a:solidFill>
              </a:rPr>
              <a:t>Bar graph of 16 tap FIR Filter</a:t>
            </a:r>
            <a:endParaRPr lang="en-IN" dirty="0"/>
          </a:p>
        </p:txBody>
      </p:sp>
      <p:pic>
        <p:nvPicPr>
          <p:cNvPr id="13" name="Picture 12">
            <a:extLst>
              <a:ext uri="{FF2B5EF4-FFF2-40B4-BE49-F238E27FC236}">
                <a16:creationId xmlns:a16="http://schemas.microsoft.com/office/drawing/2014/main" id="{4B20C824-FD18-6345-0DBB-E3EAFA64A303}"/>
              </a:ext>
            </a:extLst>
          </p:cNvPr>
          <p:cNvPicPr>
            <a:picLocks noChangeAspect="1"/>
          </p:cNvPicPr>
          <p:nvPr/>
        </p:nvPicPr>
        <p:blipFill>
          <a:blip r:embed="rId4"/>
          <a:stretch>
            <a:fillRect/>
          </a:stretch>
        </p:blipFill>
        <p:spPr>
          <a:xfrm>
            <a:off x="1432560" y="1107247"/>
            <a:ext cx="11509248" cy="4310586"/>
          </a:xfrm>
          <a:prstGeom prst="rect">
            <a:avLst/>
          </a:prstGeom>
        </p:spPr>
      </p:pic>
      <p:sp>
        <p:nvSpPr>
          <p:cNvPr id="14" name="TextBox 13">
            <a:extLst>
              <a:ext uri="{FF2B5EF4-FFF2-40B4-BE49-F238E27FC236}">
                <a16:creationId xmlns:a16="http://schemas.microsoft.com/office/drawing/2014/main" id="{81537C75-599E-DF92-A8BC-9C2B8D0B6BE2}"/>
              </a:ext>
            </a:extLst>
          </p:cNvPr>
          <p:cNvSpPr txBox="1"/>
          <p:nvPr/>
        </p:nvSpPr>
        <p:spPr>
          <a:xfrm>
            <a:off x="2255520" y="6156960"/>
            <a:ext cx="10058400" cy="1711366"/>
          </a:xfrm>
          <a:prstGeom prst="rect">
            <a:avLst/>
          </a:prstGeom>
          <a:noFill/>
        </p:spPr>
        <p:txBody>
          <a:bodyPr wrap="square" rtlCol="0">
            <a:spAutoFit/>
          </a:bodyPr>
          <a:lstStyle/>
          <a:p>
            <a:pPr marL="342900" lvl="0" indent="-342900" algn="just">
              <a:lnSpc>
                <a:spcPct val="150000"/>
              </a:lnSpc>
              <a:buSzPts val="1000"/>
              <a:buFont typeface="Symbol" panose="05050102010706020507" pitchFamily="18" charset="2"/>
              <a:buChar char=""/>
              <a:tabLst>
                <a:tab pos="457200" algn="l"/>
              </a:tabLst>
            </a:pPr>
            <a:r>
              <a:rPr lang="en-IN" dirty="0">
                <a:solidFill>
                  <a:schemeClr val="bg1"/>
                </a:solidFill>
                <a:effectLst/>
                <a:ea typeface="Times New Roman" panose="02020603050405020304" pitchFamily="18" charset="0"/>
              </a:rPr>
              <a:t>Compared to a FIR filter using direct arithmetic operators without any constraints:</a:t>
            </a:r>
          </a:p>
          <a:p>
            <a:pPr marL="742950" lvl="1" indent="-285750" algn="just">
              <a:lnSpc>
                <a:spcPct val="150000"/>
              </a:lnSpc>
              <a:buSzPts val="1000"/>
              <a:buFont typeface="Courier New" panose="02070309020205020404" pitchFamily="49" charset="0"/>
              <a:buChar char="o"/>
              <a:tabLst>
                <a:tab pos="914400" algn="l"/>
              </a:tabLst>
            </a:pPr>
            <a:r>
              <a:rPr lang="en-IN" dirty="0">
                <a:solidFill>
                  <a:schemeClr val="bg1"/>
                </a:solidFill>
                <a:effectLst/>
                <a:ea typeface="Times New Roman" panose="02020603050405020304" pitchFamily="18" charset="0"/>
                <a:cs typeface="Times New Roman" panose="02020603050405020304" pitchFamily="18" charset="0"/>
              </a:rPr>
              <a:t>Power Consumption Reduced by: 83.82%</a:t>
            </a:r>
          </a:p>
          <a:p>
            <a:pPr marL="742950" lvl="1" indent="-285750" algn="just">
              <a:lnSpc>
                <a:spcPct val="150000"/>
              </a:lnSpc>
              <a:buSzPts val="1000"/>
              <a:buFont typeface="Courier New" panose="02070309020205020404" pitchFamily="49" charset="0"/>
              <a:buChar char="o"/>
              <a:tabLst>
                <a:tab pos="914400" algn="l"/>
              </a:tabLst>
            </a:pPr>
            <a:r>
              <a:rPr lang="en-IN" dirty="0">
                <a:solidFill>
                  <a:schemeClr val="bg1"/>
                </a:solidFill>
                <a:effectLst/>
                <a:ea typeface="Times New Roman" panose="02020603050405020304" pitchFamily="18" charset="0"/>
                <a:cs typeface="Times New Roman" panose="02020603050405020304" pitchFamily="18" charset="0"/>
              </a:rPr>
              <a:t>Delay Reduced by: 12.72%</a:t>
            </a:r>
          </a:p>
          <a:p>
            <a:pPr marL="742950" lvl="1" indent="-285750" algn="just">
              <a:lnSpc>
                <a:spcPct val="150000"/>
              </a:lnSpc>
              <a:buSzPts val="1000"/>
              <a:buFont typeface="Courier New" panose="02070309020205020404" pitchFamily="49" charset="0"/>
              <a:buChar char="o"/>
              <a:tabLst>
                <a:tab pos="914400" algn="l"/>
              </a:tabLst>
            </a:pPr>
            <a:r>
              <a:rPr lang="en-IN" dirty="0">
                <a:solidFill>
                  <a:schemeClr val="bg1"/>
                </a:solidFill>
                <a:effectLst/>
                <a:ea typeface="Times New Roman" panose="02020603050405020304" pitchFamily="18" charset="0"/>
                <a:cs typeface="Times New Roman" panose="02020603050405020304" pitchFamily="18" charset="0"/>
              </a:rPr>
              <a:t>Power-Delay Product Improved by: 85.87%</a:t>
            </a:r>
          </a:p>
        </p:txBody>
      </p:sp>
      <p:sp>
        <p:nvSpPr>
          <p:cNvPr id="17" name="TextBox 16">
            <a:extLst>
              <a:ext uri="{FF2B5EF4-FFF2-40B4-BE49-F238E27FC236}">
                <a16:creationId xmlns:a16="http://schemas.microsoft.com/office/drawing/2014/main" id="{B8720576-16DC-006E-0A2E-991044397DB0}"/>
              </a:ext>
            </a:extLst>
          </p:cNvPr>
          <p:cNvSpPr txBox="1"/>
          <p:nvPr/>
        </p:nvSpPr>
        <p:spPr>
          <a:xfrm>
            <a:off x="3377184" y="5714008"/>
            <a:ext cx="7412736" cy="369332"/>
          </a:xfrm>
          <a:prstGeom prst="rect">
            <a:avLst/>
          </a:prstGeom>
          <a:noFill/>
        </p:spPr>
        <p:txBody>
          <a:bodyPr wrap="square">
            <a:spAutoFit/>
          </a:bodyPr>
          <a:lstStyle/>
          <a:p>
            <a:pPr algn="ctr"/>
            <a:r>
              <a:rPr lang="en-IN" sz="1800" dirty="0">
                <a:solidFill>
                  <a:schemeClr val="bg1"/>
                </a:solidFill>
              </a:rPr>
              <a:t>Performance Improvement</a:t>
            </a:r>
            <a:endParaRPr lang="en-IN" sz="1100" dirty="0">
              <a:solidFill>
                <a:schemeClr val="bg1"/>
              </a:solidFill>
            </a:endParaRPr>
          </a:p>
        </p:txBody>
      </p:sp>
    </p:spTree>
    <p:extLst>
      <p:ext uri="{BB962C8B-B14F-4D97-AF65-F5344CB8AC3E}">
        <p14:creationId xmlns:p14="http://schemas.microsoft.com/office/powerpoint/2010/main" val="31671999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CD201E-9CBB-6419-2CF1-CD4A2796848A}"/>
            </a:ext>
          </a:extLst>
        </p:cNvPr>
        <p:cNvGrpSpPr/>
        <p:nvPr/>
      </p:nvGrpSpPr>
      <p:grpSpPr>
        <a:xfrm>
          <a:off x="0" y="0"/>
          <a:ext cx="0" cy="0"/>
          <a:chOff x="0" y="0"/>
          <a:chExt cx="0" cy="0"/>
        </a:xfrm>
      </p:grpSpPr>
      <p:pic>
        <p:nvPicPr>
          <p:cNvPr id="15" name="Image 0" descr="preencoded.png">
            <a:extLst>
              <a:ext uri="{FF2B5EF4-FFF2-40B4-BE49-F238E27FC236}">
                <a16:creationId xmlns:a16="http://schemas.microsoft.com/office/drawing/2014/main" id="{EC3DBC51-FF4A-CA93-FE94-5F0A98A06E35}"/>
              </a:ext>
            </a:extLst>
          </p:cNvPr>
          <p:cNvPicPr>
            <a:picLocks noChangeAspect="1"/>
          </p:cNvPicPr>
          <p:nvPr/>
        </p:nvPicPr>
        <p:blipFill>
          <a:blip r:embed="rId2"/>
          <a:stretch>
            <a:fillRect/>
          </a:stretch>
        </p:blipFill>
        <p:spPr>
          <a:xfrm>
            <a:off x="0" y="0"/>
            <a:ext cx="14630400" cy="8229600"/>
          </a:xfrm>
          <a:prstGeom prst="rect">
            <a:avLst/>
          </a:prstGeom>
        </p:spPr>
      </p:pic>
      <p:pic>
        <p:nvPicPr>
          <p:cNvPr id="3" name="Picture 2">
            <a:extLst>
              <a:ext uri="{FF2B5EF4-FFF2-40B4-BE49-F238E27FC236}">
                <a16:creationId xmlns:a16="http://schemas.microsoft.com/office/drawing/2014/main" id="{98A21824-4B6B-5204-252A-5DB0079F3C9C}"/>
              </a:ext>
            </a:extLst>
          </p:cNvPr>
          <p:cNvPicPr>
            <a:picLocks noChangeAspect="1"/>
          </p:cNvPicPr>
          <p:nvPr/>
        </p:nvPicPr>
        <p:blipFill>
          <a:blip r:embed="rId3"/>
          <a:stretch>
            <a:fillRect/>
          </a:stretch>
        </p:blipFill>
        <p:spPr>
          <a:xfrm>
            <a:off x="0" y="0"/>
            <a:ext cx="14630400" cy="8229600"/>
          </a:xfrm>
          <a:prstGeom prst="rect">
            <a:avLst/>
          </a:prstGeom>
        </p:spPr>
      </p:pic>
      <p:sp>
        <p:nvSpPr>
          <p:cNvPr id="5" name="TextBox 4">
            <a:extLst>
              <a:ext uri="{FF2B5EF4-FFF2-40B4-BE49-F238E27FC236}">
                <a16:creationId xmlns:a16="http://schemas.microsoft.com/office/drawing/2014/main" id="{80617F84-7BBF-4057-8C78-33BE9E6A9D69}"/>
              </a:ext>
            </a:extLst>
          </p:cNvPr>
          <p:cNvSpPr txBox="1"/>
          <p:nvPr/>
        </p:nvSpPr>
        <p:spPr>
          <a:xfrm>
            <a:off x="799171" y="1657815"/>
            <a:ext cx="6233531" cy="5876692"/>
          </a:xfrm>
          <a:prstGeom prst="rect">
            <a:avLst/>
          </a:prstGeom>
          <a:noFill/>
        </p:spPr>
        <p:txBody>
          <a:bodyPr wrap="square" rtlCol="0">
            <a:spAutoFit/>
          </a:bodyPr>
          <a:lstStyle/>
          <a:p>
            <a:endParaRPr lang="en-IN" dirty="0"/>
          </a:p>
        </p:txBody>
      </p:sp>
      <p:sp>
        <p:nvSpPr>
          <p:cNvPr id="6" name="TextBox 5">
            <a:extLst>
              <a:ext uri="{FF2B5EF4-FFF2-40B4-BE49-F238E27FC236}">
                <a16:creationId xmlns:a16="http://schemas.microsoft.com/office/drawing/2014/main" id="{0DB09A09-DC9B-788D-9577-F3B61B2995CD}"/>
              </a:ext>
            </a:extLst>
          </p:cNvPr>
          <p:cNvSpPr txBox="1"/>
          <p:nvPr/>
        </p:nvSpPr>
        <p:spPr>
          <a:xfrm>
            <a:off x="646771" y="1353015"/>
            <a:ext cx="6233531" cy="5876692"/>
          </a:xfrm>
          <a:prstGeom prst="rect">
            <a:avLst/>
          </a:prstGeom>
          <a:noFill/>
        </p:spPr>
        <p:txBody>
          <a:bodyPr wrap="square" rtlCol="0">
            <a:spAutoFit/>
          </a:bodyPr>
          <a:lstStyle/>
          <a:p>
            <a:endParaRPr lang="en-IN" dirty="0"/>
          </a:p>
        </p:txBody>
      </p:sp>
      <p:pic>
        <p:nvPicPr>
          <p:cNvPr id="4" name="Picture 3">
            <a:extLst>
              <a:ext uri="{FF2B5EF4-FFF2-40B4-BE49-F238E27FC236}">
                <a16:creationId xmlns:a16="http://schemas.microsoft.com/office/drawing/2014/main" id="{B98164E4-3B44-45F5-66BE-E9F0F62C5E63}"/>
              </a:ext>
            </a:extLst>
          </p:cNvPr>
          <p:cNvPicPr>
            <a:picLocks noChangeAspect="1"/>
          </p:cNvPicPr>
          <p:nvPr/>
        </p:nvPicPr>
        <p:blipFill>
          <a:blip r:embed="rId4"/>
          <a:srcRect/>
          <a:stretch/>
        </p:blipFill>
        <p:spPr>
          <a:xfrm>
            <a:off x="206297" y="1353016"/>
            <a:ext cx="14217805" cy="6474248"/>
          </a:xfrm>
          <a:prstGeom prst="rect">
            <a:avLst/>
          </a:prstGeom>
        </p:spPr>
      </p:pic>
      <p:sp>
        <p:nvSpPr>
          <p:cNvPr id="8" name="TextBox 7">
            <a:extLst>
              <a:ext uri="{FF2B5EF4-FFF2-40B4-BE49-F238E27FC236}">
                <a16:creationId xmlns:a16="http://schemas.microsoft.com/office/drawing/2014/main" id="{7507C239-1467-A5A8-7A25-B4912CE08B46}"/>
              </a:ext>
            </a:extLst>
          </p:cNvPr>
          <p:cNvSpPr txBox="1"/>
          <p:nvPr/>
        </p:nvSpPr>
        <p:spPr>
          <a:xfrm>
            <a:off x="334535" y="177742"/>
            <a:ext cx="14050537" cy="1077218"/>
          </a:xfrm>
          <a:prstGeom prst="rect">
            <a:avLst/>
          </a:prstGeom>
          <a:noFill/>
        </p:spPr>
        <p:txBody>
          <a:bodyPr wrap="square" rtlCol="0">
            <a:spAutoFit/>
          </a:bodyPr>
          <a:lstStyle/>
          <a:p>
            <a:pPr algn="ctr"/>
            <a:r>
              <a:rPr lang="en-IN" sz="3200" dirty="0">
                <a:solidFill>
                  <a:schemeClr val="bg1"/>
                </a:solidFill>
              </a:rPr>
              <a:t>PROPOSED Low Pass FIR Filter Architecture </a:t>
            </a:r>
          </a:p>
          <a:p>
            <a:pPr algn="ctr"/>
            <a:endParaRPr lang="en-IN" sz="3200" dirty="0"/>
          </a:p>
        </p:txBody>
      </p:sp>
    </p:spTree>
    <p:extLst>
      <p:ext uri="{BB962C8B-B14F-4D97-AF65-F5344CB8AC3E}">
        <p14:creationId xmlns:p14="http://schemas.microsoft.com/office/powerpoint/2010/main" val="230997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1A1F0C-35A4-A430-5E01-A67ED1C7FAD9}"/>
            </a:ext>
          </a:extLst>
        </p:cNvPr>
        <p:cNvGrpSpPr/>
        <p:nvPr/>
      </p:nvGrpSpPr>
      <p:grpSpPr>
        <a:xfrm>
          <a:off x="0" y="0"/>
          <a:ext cx="0" cy="0"/>
          <a:chOff x="0" y="0"/>
          <a:chExt cx="0" cy="0"/>
        </a:xfrm>
      </p:grpSpPr>
      <p:pic>
        <p:nvPicPr>
          <p:cNvPr id="15" name="Image 0" descr="preencoded.png">
            <a:extLst>
              <a:ext uri="{FF2B5EF4-FFF2-40B4-BE49-F238E27FC236}">
                <a16:creationId xmlns:a16="http://schemas.microsoft.com/office/drawing/2014/main" id="{BFA2803B-3D80-1613-7EE7-1A095886E87A}"/>
              </a:ext>
            </a:extLst>
          </p:cNvPr>
          <p:cNvPicPr>
            <a:picLocks noChangeAspect="1"/>
          </p:cNvPicPr>
          <p:nvPr/>
        </p:nvPicPr>
        <p:blipFill>
          <a:blip r:embed="rId2"/>
          <a:stretch>
            <a:fillRect/>
          </a:stretch>
        </p:blipFill>
        <p:spPr>
          <a:xfrm>
            <a:off x="0" y="0"/>
            <a:ext cx="14630400" cy="8229600"/>
          </a:xfrm>
          <a:prstGeom prst="rect">
            <a:avLst/>
          </a:prstGeom>
        </p:spPr>
      </p:pic>
      <p:pic>
        <p:nvPicPr>
          <p:cNvPr id="3" name="Picture 2">
            <a:extLst>
              <a:ext uri="{FF2B5EF4-FFF2-40B4-BE49-F238E27FC236}">
                <a16:creationId xmlns:a16="http://schemas.microsoft.com/office/drawing/2014/main" id="{02C4AA69-7475-C076-698A-7AD7252CCF2C}"/>
              </a:ext>
            </a:extLst>
          </p:cNvPr>
          <p:cNvPicPr>
            <a:picLocks noChangeAspect="1"/>
          </p:cNvPicPr>
          <p:nvPr/>
        </p:nvPicPr>
        <p:blipFill>
          <a:blip r:embed="rId3"/>
          <a:stretch>
            <a:fillRect/>
          </a:stretch>
        </p:blipFill>
        <p:spPr>
          <a:xfrm>
            <a:off x="0" y="0"/>
            <a:ext cx="14630400" cy="8229600"/>
          </a:xfrm>
          <a:prstGeom prst="rect">
            <a:avLst/>
          </a:prstGeom>
        </p:spPr>
      </p:pic>
      <p:sp>
        <p:nvSpPr>
          <p:cNvPr id="5" name="TextBox 4">
            <a:extLst>
              <a:ext uri="{FF2B5EF4-FFF2-40B4-BE49-F238E27FC236}">
                <a16:creationId xmlns:a16="http://schemas.microsoft.com/office/drawing/2014/main" id="{D31B5A1D-068A-E5DA-706B-0DCB038C7892}"/>
              </a:ext>
            </a:extLst>
          </p:cNvPr>
          <p:cNvSpPr txBox="1"/>
          <p:nvPr/>
        </p:nvSpPr>
        <p:spPr>
          <a:xfrm>
            <a:off x="799171" y="1657815"/>
            <a:ext cx="6233531" cy="5876692"/>
          </a:xfrm>
          <a:prstGeom prst="rect">
            <a:avLst/>
          </a:prstGeom>
          <a:noFill/>
        </p:spPr>
        <p:txBody>
          <a:bodyPr wrap="square" rtlCol="0">
            <a:spAutoFit/>
          </a:bodyPr>
          <a:lstStyle/>
          <a:p>
            <a:endParaRPr lang="en-IN" dirty="0"/>
          </a:p>
        </p:txBody>
      </p:sp>
      <p:sp>
        <p:nvSpPr>
          <p:cNvPr id="6" name="TextBox 5">
            <a:extLst>
              <a:ext uri="{FF2B5EF4-FFF2-40B4-BE49-F238E27FC236}">
                <a16:creationId xmlns:a16="http://schemas.microsoft.com/office/drawing/2014/main" id="{85F9D2DD-6B1C-B033-F111-EE171C10EC01}"/>
              </a:ext>
            </a:extLst>
          </p:cNvPr>
          <p:cNvSpPr txBox="1"/>
          <p:nvPr/>
        </p:nvSpPr>
        <p:spPr>
          <a:xfrm>
            <a:off x="646771" y="1353015"/>
            <a:ext cx="6233531" cy="5876692"/>
          </a:xfrm>
          <a:prstGeom prst="rect">
            <a:avLst/>
          </a:prstGeom>
          <a:noFill/>
        </p:spPr>
        <p:txBody>
          <a:bodyPr wrap="square" rtlCol="0">
            <a:spAutoFit/>
          </a:bodyPr>
          <a:lstStyle/>
          <a:p>
            <a:endParaRPr lang="en-IN" dirty="0"/>
          </a:p>
        </p:txBody>
      </p:sp>
      <p:sp>
        <p:nvSpPr>
          <p:cNvPr id="8" name="TextBox 7">
            <a:extLst>
              <a:ext uri="{FF2B5EF4-FFF2-40B4-BE49-F238E27FC236}">
                <a16:creationId xmlns:a16="http://schemas.microsoft.com/office/drawing/2014/main" id="{7DF14C6E-E9E7-0E31-5D91-4DC6FA5E3177}"/>
              </a:ext>
            </a:extLst>
          </p:cNvPr>
          <p:cNvSpPr txBox="1"/>
          <p:nvPr/>
        </p:nvSpPr>
        <p:spPr>
          <a:xfrm>
            <a:off x="334535" y="177742"/>
            <a:ext cx="14050537" cy="1077218"/>
          </a:xfrm>
          <a:prstGeom prst="rect">
            <a:avLst/>
          </a:prstGeom>
          <a:noFill/>
        </p:spPr>
        <p:txBody>
          <a:bodyPr wrap="square" rtlCol="0">
            <a:spAutoFit/>
          </a:bodyPr>
          <a:lstStyle/>
          <a:p>
            <a:pPr algn="ctr"/>
            <a:r>
              <a:rPr lang="en-IN" sz="3200" dirty="0">
                <a:solidFill>
                  <a:schemeClr val="bg1"/>
                </a:solidFill>
              </a:rPr>
              <a:t>PROPOSED Low Pass FIR Filter Schematic </a:t>
            </a:r>
          </a:p>
          <a:p>
            <a:pPr algn="ctr"/>
            <a:endParaRPr lang="en-IN" sz="3200" dirty="0"/>
          </a:p>
        </p:txBody>
      </p:sp>
      <p:pic>
        <p:nvPicPr>
          <p:cNvPr id="7" name="Picture 6">
            <a:extLst>
              <a:ext uri="{FF2B5EF4-FFF2-40B4-BE49-F238E27FC236}">
                <a16:creationId xmlns:a16="http://schemas.microsoft.com/office/drawing/2014/main" id="{D4791F06-8615-30A6-997C-BDB029270D01}"/>
              </a:ext>
            </a:extLst>
          </p:cNvPr>
          <p:cNvPicPr>
            <a:picLocks noChangeAspect="1"/>
          </p:cNvPicPr>
          <p:nvPr/>
        </p:nvPicPr>
        <p:blipFill>
          <a:blip r:embed="rId4"/>
          <a:srcRect/>
          <a:stretch/>
        </p:blipFill>
        <p:spPr>
          <a:xfrm>
            <a:off x="90814" y="2283303"/>
            <a:ext cx="14448772" cy="4320914"/>
          </a:xfrm>
          <a:prstGeom prst="rect">
            <a:avLst/>
          </a:prstGeom>
        </p:spPr>
      </p:pic>
    </p:spTree>
    <p:extLst>
      <p:ext uri="{BB962C8B-B14F-4D97-AF65-F5344CB8AC3E}">
        <p14:creationId xmlns:p14="http://schemas.microsoft.com/office/powerpoint/2010/main" val="168833670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08440A-7C18-4F1C-A3A9-5EE8926C905F}"/>
            </a:ext>
          </a:extLst>
        </p:cNvPr>
        <p:cNvGrpSpPr/>
        <p:nvPr/>
      </p:nvGrpSpPr>
      <p:grpSpPr>
        <a:xfrm>
          <a:off x="0" y="0"/>
          <a:ext cx="0" cy="0"/>
          <a:chOff x="0" y="0"/>
          <a:chExt cx="0" cy="0"/>
        </a:xfrm>
      </p:grpSpPr>
      <p:pic>
        <p:nvPicPr>
          <p:cNvPr id="15" name="Image 0" descr="preencoded.png">
            <a:extLst>
              <a:ext uri="{FF2B5EF4-FFF2-40B4-BE49-F238E27FC236}">
                <a16:creationId xmlns:a16="http://schemas.microsoft.com/office/drawing/2014/main" id="{B34B7B1B-EA2A-7142-0E0A-E6C07B8987C3}"/>
              </a:ext>
            </a:extLst>
          </p:cNvPr>
          <p:cNvPicPr>
            <a:picLocks noChangeAspect="1"/>
          </p:cNvPicPr>
          <p:nvPr/>
        </p:nvPicPr>
        <p:blipFill>
          <a:blip r:embed="rId2"/>
          <a:stretch>
            <a:fillRect/>
          </a:stretch>
        </p:blipFill>
        <p:spPr>
          <a:xfrm>
            <a:off x="0" y="0"/>
            <a:ext cx="14630400" cy="8229600"/>
          </a:xfrm>
          <a:prstGeom prst="rect">
            <a:avLst/>
          </a:prstGeom>
        </p:spPr>
      </p:pic>
      <p:pic>
        <p:nvPicPr>
          <p:cNvPr id="3" name="Picture 2">
            <a:extLst>
              <a:ext uri="{FF2B5EF4-FFF2-40B4-BE49-F238E27FC236}">
                <a16:creationId xmlns:a16="http://schemas.microsoft.com/office/drawing/2014/main" id="{F722FDF8-5E90-4D82-FB70-71343DD1C675}"/>
              </a:ext>
            </a:extLst>
          </p:cNvPr>
          <p:cNvPicPr>
            <a:picLocks noChangeAspect="1"/>
          </p:cNvPicPr>
          <p:nvPr/>
        </p:nvPicPr>
        <p:blipFill>
          <a:blip r:embed="rId3"/>
          <a:stretch>
            <a:fillRect/>
          </a:stretch>
        </p:blipFill>
        <p:spPr>
          <a:xfrm>
            <a:off x="0" y="0"/>
            <a:ext cx="14630400" cy="8229600"/>
          </a:xfrm>
          <a:prstGeom prst="rect">
            <a:avLst/>
          </a:prstGeom>
        </p:spPr>
      </p:pic>
      <p:sp>
        <p:nvSpPr>
          <p:cNvPr id="5" name="TextBox 4">
            <a:extLst>
              <a:ext uri="{FF2B5EF4-FFF2-40B4-BE49-F238E27FC236}">
                <a16:creationId xmlns:a16="http://schemas.microsoft.com/office/drawing/2014/main" id="{3C4BA662-7291-A5DF-9F17-FFEEAE51A30C}"/>
              </a:ext>
            </a:extLst>
          </p:cNvPr>
          <p:cNvSpPr txBox="1"/>
          <p:nvPr/>
        </p:nvSpPr>
        <p:spPr>
          <a:xfrm>
            <a:off x="799171" y="1657815"/>
            <a:ext cx="6233531" cy="5876692"/>
          </a:xfrm>
          <a:prstGeom prst="rect">
            <a:avLst/>
          </a:prstGeom>
          <a:noFill/>
        </p:spPr>
        <p:txBody>
          <a:bodyPr wrap="square" rtlCol="0">
            <a:spAutoFit/>
          </a:bodyPr>
          <a:lstStyle/>
          <a:p>
            <a:endParaRPr lang="en-IN" dirty="0"/>
          </a:p>
        </p:txBody>
      </p:sp>
      <p:sp>
        <p:nvSpPr>
          <p:cNvPr id="6" name="TextBox 5">
            <a:extLst>
              <a:ext uri="{FF2B5EF4-FFF2-40B4-BE49-F238E27FC236}">
                <a16:creationId xmlns:a16="http://schemas.microsoft.com/office/drawing/2014/main" id="{260397EC-3C93-FE8C-2A2A-FEB8905F1AFA}"/>
              </a:ext>
            </a:extLst>
          </p:cNvPr>
          <p:cNvSpPr txBox="1"/>
          <p:nvPr/>
        </p:nvSpPr>
        <p:spPr>
          <a:xfrm>
            <a:off x="646771" y="1353015"/>
            <a:ext cx="6233531" cy="5876692"/>
          </a:xfrm>
          <a:prstGeom prst="rect">
            <a:avLst/>
          </a:prstGeom>
          <a:noFill/>
        </p:spPr>
        <p:txBody>
          <a:bodyPr wrap="square" rtlCol="0">
            <a:spAutoFit/>
          </a:bodyPr>
          <a:lstStyle/>
          <a:p>
            <a:endParaRPr lang="en-IN" dirty="0"/>
          </a:p>
        </p:txBody>
      </p:sp>
      <mc:AlternateContent xmlns:mc="http://schemas.openxmlformats.org/markup-compatibility/2006" xmlns:p14="http://schemas.microsoft.com/office/powerpoint/2010/main">
        <mc:Choice Requires="p14">
          <p:contentPart p14:bwMode="auto" r:id="rId4">
            <p14:nvContentPartPr>
              <p14:cNvPr id="8" name="Ink 7">
                <a:extLst>
                  <a:ext uri="{FF2B5EF4-FFF2-40B4-BE49-F238E27FC236}">
                    <a16:creationId xmlns:a16="http://schemas.microsoft.com/office/drawing/2014/main" id="{78517057-D1DF-0B24-E8AE-BF2C1D5C5D0C}"/>
                  </a:ext>
                </a:extLst>
              </p14:cNvPr>
              <p14:cNvContentPartPr/>
              <p14:nvPr/>
            </p14:nvContentPartPr>
            <p14:xfrm>
              <a:off x="3108875" y="559631"/>
              <a:ext cx="684720" cy="322560"/>
            </p14:xfrm>
          </p:contentPart>
        </mc:Choice>
        <mc:Fallback xmlns="">
          <p:pic>
            <p:nvPicPr>
              <p:cNvPr id="8" name="Ink 7">
                <a:extLst>
                  <a:ext uri="{FF2B5EF4-FFF2-40B4-BE49-F238E27FC236}">
                    <a16:creationId xmlns:a16="http://schemas.microsoft.com/office/drawing/2014/main" id="{78517057-D1DF-0B24-E8AE-BF2C1D5C5D0C}"/>
                  </a:ext>
                </a:extLst>
              </p:cNvPr>
              <p:cNvPicPr/>
              <p:nvPr/>
            </p:nvPicPr>
            <p:blipFill>
              <a:blip r:embed="rId5"/>
              <a:stretch>
                <a:fillRect/>
              </a:stretch>
            </p:blipFill>
            <p:spPr>
              <a:xfrm>
                <a:off x="3099875" y="550631"/>
                <a:ext cx="702360" cy="340200"/>
              </a:xfrm>
              <a:prstGeom prst="rect">
                <a:avLst/>
              </a:prstGeom>
            </p:spPr>
          </p:pic>
        </mc:Fallback>
      </mc:AlternateContent>
      <p:sp>
        <p:nvSpPr>
          <p:cNvPr id="17" name="Rectangle 16">
            <a:extLst>
              <a:ext uri="{FF2B5EF4-FFF2-40B4-BE49-F238E27FC236}">
                <a16:creationId xmlns:a16="http://schemas.microsoft.com/office/drawing/2014/main" id="{67D98F27-44C3-66F7-BEA2-A7EFAD69F514}"/>
              </a:ext>
            </a:extLst>
          </p:cNvPr>
          <p:cNvSpPr/>
          <p:nvPr/>
        </p:nvSpPr>
        <p:spPr>
          <a:xfrm>
            <a:off x="2463501" y="344245"/>
            <a:ext cx="10305826" cy="655648"/>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sz="4000"/>
          </a:p>
        </p:txBody>
      </p:sp>
      <p:pic>
        <p:nvPicPr>
          <p:cNvPr id="7" name="Picture 6">
            <a:extLst>
              <a:ext uri="{FF2B5EF4-FFF2-40B4-BE49-F238E27FC236}">
                <a16:creationId xmlns:a16="http://schemas.microsoft.com/office/drawing/2014/main" id="{449D39FC-A2B7-06D3-06EE-15DF73D431F4}"/>
              </a:ext>
            </a:extLst>
          </p:cNvPr>
          <p:cNvPicPr>
            <a:picLocks noChangeAspect="1"/>
          </p:cNvPicPr>
          <p:nvPr/>
        </p:nvPicPr>
        <p:blipFill>
          <a:blip r:embed="rId6"/>
          <a:srcRect/>
          <a:stretch/>
        </p:blipFill>
        <p:spPr>
          <a:xfrm>
            <a:off x="494371" y="1363170"/>
            <a:ext cx="4843358" cy="6316954"/>
          </a:xfrm>
          <a:prstGeom prst="rect">
            <a:avLst/>
          </a:prstGeom>
        </p:spPr>
      </p:pic>
      <p:sp>
        <p:nvSpPr>
          <p:cNvPr id="2" name="TextBox 1">
            <a:extLst>
              <a:ext uri="{FF2B5EF4-FFF2-40B4-BE49-F238E27FC236}">
                <a16:creationId xmlns:a16="http://schemas.microsoft.com/office/drawing/2014/main" id="{BE7B938E-AE74-294F-B3D2-596068A11A74}"/>
              </a:ext>
            </a:extLst>
          </p:cNvPr>
          <p:cNvSpPr txBox="1"/>
          <p:nvPr/>
        </p:nvSpPr>
        <p:spPr>
          <a:xfrm>
            <a:off x="646771" y="439201"/>
            <a:ext cx="4171882" cy="707886"/>
          </a:xfrm>
          <a:prstGeom prst="rect">
            <a:avLst/>
          </a:prstGeom>
          <a:noFill/>
        </p:spPr>
        <p:txBody>
          <a:bodyPr wrap="square" rtlCol="0">
            <a:spAutoFit/>
          </a:bodyPr>
          <a:lstStyle/>
          <a:p>
            <a:pPr algn="ctr"/>
            <a:r>
              <a:rPr lang="en-IN" sz="4000" dirty="0">
                <a:solidFill>
                  <a:schemeClr val="bg1"/>
                </a:solidFill>
              </a:rPr>
              <a:t>TCL OUTPUT</a:t>
            </a:r>
          </a:p>
        </p:txBody>
      </p:sp>
      <p:sp>
        <p:nvSpPr>
          <p:cNvPr id="9" name="TextBox 8">
            <a:extLst>
              <a:ext uri="{FF2B5EF4-FFF2-40B4-BE49-F238E27FC236}">
                <a16:creationId xmlns:a16="http://schemas.microsoft.com/office/drawing/2014/main" id="{4979E03D-8E63-32F2-64F4-CE34FD7D1592}"/>
              </a:ext>
            </a:extLst>
          </p:cNvPr>
          <p:cNvSpPr txBox="1"/>
          <p:nvPr/>
        </p:nvSpPr>
        <p:spPr>
          <a:xfrm>
            <a:off x="8778792" y="381485"/>
            <a:ext cx="4921071" cy="707886"/>
          </a:xfrm>
          <a:prstGeom prst="rect">
            <a:avLst/>
          </a:prstGeom>
          <a:noFill/>
        </p:spPr>
        <p:txBody>
          <a:bodyPr wrap="square">
            <a:spAutoFit/>
          </a:bodyPr>
          <a:lstStyle/>
          <a:p>
            <a:pPr algn="ctr"/>
            <a:r>
              <a:rPr lang="en-IN" sz="4000" dirty="0">
                <a:solidFill>
                  <a:schemeClr val="bg1"/>
                </a:solidFill>
              </a:rPr>
              <a:t>ANALOG WAVE FORM</a:t>
            </a:r>
          </a:p>
        </p:txBody>
      </p:sp>
      <p:pic>
        <p:nvPicPr>
          <p:cNvPr id="11" name="Picture 10">
            <a:extLst>
              <a:ext uri="{FF2B5EF4-FFF2-40B4-BE49-F238E27FC236}">
                <a16:creationId xmlns:a16="http://schemas.microsoft.com/office/drawing/2014/main" id="{D82134D2-DDEA-5BCD-E7E4-8E06269A2CEB}"/>
              </a:ext>
            </a:extLst>
          </p:cNvPr>
          <p:cNvPicPr>
            <a:picLocks noChangeAspect="1"/>
          </p:cNvPicPr>
          <p:nvPr/>
        </p:nvPicPr>
        <p:blipFill>
          <a:blip r:embed="rId7"/>
          <a:stretch>
            <a:fillRect/>
          </a:stretch>
        </p:blipFill>
        <p:spPr>
          <a:xfrm>
            <a:off x="5984499" y="1363170"/>
            <a:ext cx="8151530" cy="6316953"/>
          </a:xfrm>
          <a:prstGeom prst="rect">
            <a:avLst/>
          </a:prstGeom>
        </p:spPr>
      </p:pic>
    </p:spTree>
    <p:extLst>
      <p:ext uri="{BB962C8B-B14F-4D97-AF65-F5344CB8AC3E}">
        <p14:creationId xmlns:p14="http://schemas.microsoft.com/office/powerpoint/2010/main" val="12593672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E66224-E4B2-BB01-304E-5D58A9ED8AEE}"/>
            </a:ext>
          </a:extLst>
        </p:cNvPr>
        <p:cNvGrpSpPr/>
        <p:nvPr/>
      </p:nvGrpSpPr>
      <p:grpSpPr>
        <a:xfrm>
          <a:off x="0" y="0"/>
          <a:ext cx="0" cy="0"/>
          <a:chOff x="0" y="0"/>
          <a:chExt cx="0" cy="0"/>
        </a:xfrm>
      </p:grpSpPr>
      <p:pic>
        <p:nvPicPr>
          <p:cNvPr id="15" name="Image 0" descr="preencoded.png">
            <a:extLst>
              <a:ext uri="{FF2B5EF4-FFF2-40B4-BE49-F238E27FC236}">
                <a16:creationId xmlns:a16="http://schemas.microsoft.com/office/drawing/2014/main" id="{4901F154-4795-A963-06C1-A36E292CF40C}"/>
              </a:ext>
            </a:extLst>
          </p:cNvPr>
          <p:cNvPicPr>
            <a:picLocks noChangeAspect="1"/>
          </p:cNvPicPr>
          <p:nvPr/>
        </p:nvPicPr>
        <p:blipFill>
          <a:blip r:embed="rId2"/>
          <a:stretch>
            <a:fillRect/>
          </a:stretch>
        </p:blipFill>
        <p:spPr>
          <a:xfrm>
            <a:off x="0" y="0"/>
            <a:ext cx="14630400" cy="8229600"/>
          </a:xfrm>
          <a:prstGeom prst="rect">
            <a:avLst/>
          </a:prstGeom>
        </p:spPr>
      </p:pic>
      <p:pic>
        <p:nvPicPr>
          <p:cNvPr id="3" name="Picture 2">
            <a:extLst>
              <a:ext uri="{FF2B5EF4-FFF2-40B4-BE49-F238E27FC236}">
                <a16:creationId xmlns:a16="http://schemas.microsoft.com/office/drawing/2014/main" id="{1D88355C-582C-679B-D52D-C244B3981385}"/>
              </a:ext>
            </a:extLst>
          </p:cNvPr>
          <p:cNvPicPr>
            <a:picLocks noChangeAspect="1"/>
          </p:cNvPicPr>
          <p:nvPr/>
        </p:nvPicPr>
        <p:blipFill>
          <a:blip r:embed="rId3"/>
          <a:stretch>
            <a:fillRect/>
          </a:stretch>
        </p:blipFill>
        <p:spPr>
          <a:xfrm>
            <a:off x="0" y="0"/>
            <a:ext cx="14630400" cy="8229600"/>
          </a:xfrm>
          <a:prstGeom prst="rect">
            <a:avLst/>
          </a:prstGeom>
        </p:spPr>
      </p:pic>
      <p:sp>
        <p:nvSpPr>
          <p:cNvPr id="5" name="TextBox 4">
            <a:extLst>
              <a:ext uri="{FF2B5EF4-FFF2-40B4-BE49-F238E27FC236}">
                <a16:creationId xmlns:a16="http://schemas.microsoft.com/office/drawing/2014/main" id="{413106B5-CB17-28CF-EDFB-5628C6BE3CF3}"/>
              </a:ext>
            </a:extLst>
          </p:cNvPr>
          <p:cNvSpPr txBox="1"/>
          <p:nvPr/>
        </p:nvSpPr>
        <p:spPr>
          <a:xfrm>
            <a:off x="799171" y="1657815"/>
            <a:ext cx="6233531" cy="5876692"/>
          </a:xfrm>
          <a:prstGeom prst="rect">
            <a:avLst/>
          </a:prstGeom>
          <a:noFill/>
        </p:spPr>
        <p:txBody>
          <a:bodyPr wrap="square" rtlCol="0">
            <a:spAutoFit/>
          </a:bodyPr>
          <a:lstStyle/>
          <a:p>
            <a:endParaRPr lang="en-IN" dirty="0"/>
          </a:p>
        </p:txBody>
      </p:sp>
      <p:sp>
        <p:nvSpPr>
          <p:cNvPr id="6" name="TextBox 5">
            <a:extLst>
              <a:ext uri="{FF2B5EF4-FFF2-40B4-BE49-F238E27FC236}">
                <a16:creationId xmlns:a16="http://schemas.microsoft.com/office/drawing/2014/main" id="{7886AE54-C2FD-5B43-C8E4-2440F05AC48E}"/>
              </a:ext>
            </a:extLst>
          </p:cNvPr>
          <p:cNvSpPr txBox="1"/>
          <p:nvPr/>
        </p:nvSpPr>
        <p:spPr>
          <a:xfrm>
            <a:off x="646771" y="1353015"/>
            <a:ext cx="6233531" cy="5876692"/>
          </a:xfrm>
          <a:prstGeom prst="rect">
            <a:avLst/>
          </a:prstGeom>
          <a:noFill/>
        </p:spPr>
        <p:txBody>
          <a:bodyPr wrap="square" rtlCol="0">
            <a:spAutoFit/>
          </a:bodyPr>
          <a:lstStyle/>
          <a:p>
            <a:endParaRPr lang="en-IN" dirty="0"/>
          </a:p>
        </p:txBody>
      </p:sp>
      <p:pic>
        <p:nvPicPr>
          <p:cNvPr id="7" name="Picture 6">
            <a:extLst>
              <a:ext uri="{FF2B5EF4-FFF2-40B4-BE49-F238E27FC236}">
                <a16:creationId xmlns:a16="http://schemas.microsoft.com/office/drawing/2014/main" id="{D4652B64-3672-30DD-AB39-80FDC0D02F8B}"/>
              </a:ext>
            </a:extLst>
          </p:cNvPr>
          <p:cNvPicPr>
            <a:picLocks noChangeAspect="1"/>
          </p:cNvPicPr>
          <p:nvPr/>
        </p:nvPicPr>
        <p:blipFill>
          <a:blip r:embed="rId4"/>
          <a:srcRect/>
          <a:stretch/>
        </p:blipFill>
        <p:spPr>
          <a:xfrm>
            <a:off x="1201332" y="1657815"/>
            <a:ext cx="11967540" cy="5876692"/>
          </a:xfrm>
          <a:prstGeom prst="rect">
            <a:avLst/>
          </a:prstGeom>
        </p:spPr>
      </p:pic>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4AB5DDB5-D104-E528-5434-70E1C79582F5}"/>
                  </a:ext>
                </a:extLst>
              </p14:cNvPr>
              <p14:cNvContentPartPr/>
              <p14:nvPr/>
            </p14:nvContentPartPr>
            <p14:xfrm>
              <a:off x="3108875" y="559631"/>
              <a:ext cx="684720" cy="322560"/>
            </p14:xfrm>
          </p:contentPart>
        </mc:Choice>
        <mc:Fallback xmlns="">
          <p:pic>
            <p:nvPicPr>
              <p:cNvPr id="8" name="Ink 7">
                <a:extLst>
                  <a:ext uri="{FF2B5EF4-FFF2-40B4-BE49-F238E27FC236}">
                    <a16:creationId xmlns:a16="http://schemas.microsoft.com/office/drawing/2014/main" id="{4AB5DDB5-D104-E528-5434-70E1C79582F5}"/>
                  </a:ext>
                </a:extLst>
              </p:cNvPr>
              <p:cNvPicPr/>
              <p:nvPr/>
            </p:nvPicPr>
            <p:blipFill>
              <a:blip r:embed="rId6"/>
              <a:stretch>
                <a:fillRect/>
              </a:stretch>
            </p:blipFill>
            <p:spPr>
              <a:xfrm>
                <a:off x="3100235" y="550631"/>
                <a:ext cx="702360" cy="340200"/>
              </a:xfrm>
              <a:prstGeom prst="rect">
                <a:avLst/>
              </a:prstGeom>
            </p:spPr>
          </p:pic>
        </mc:Fallback>
      </mc:AlternateContent>
      <p:sp>
        <p:nvSpPr>
          <p:cNvPr id="9" name="Rectangle 8">
            <a:extLst>
              <a:ext uri="{FF2B5EF4-FFF2-40B4-BE49-F238E27FC236}">
                <a16:creationId xmlns:a16="http://schemas.microsoft.com/office/drawing/2014/main" id="{6466914E-1081-2FAB-B6AB-D7D8DB244CF0}"/>
              </a:ext>
            </a:extLst>
          </p:cNvPr>
          <p:cNvSpPr/>
          <p:nvPr/>
        </p:nvSpPr>
        <p:spPr>
          <a:xfrm>
            <a:off x="3108875" y="559631"/>
            <a:ext cx="8595445" cy="793384"/>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IN" sz="4000" dirty="0">
                <a:latin typeface="Aptos Display" panose="020B0004020202020204" pitchFamily="34" charset="0"/>
              </a:rPr>
              <a:t>LOW PASS OUTPUT</a:t>
            </a:r>
          </a:p>
        </p:txBody>
      </p:sp>
    </p:spTree>
    <p:extLst>
      <p:ext uri="{BB962C8B-B14F-4D97-AF65-F5344CB8AC3E}">
        <p14:creationId xmlns:p14="http://schemas.microsoft.com/office/powerpoint/2010/main" val="28445536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E9FE3D-5735-C53F-7C9B-A63F9048E1BD}"/>
            </a:ext>
          </a:extLst>
        </p:cNvPr>
        <p:cNvGrpSpPr/>
        <p:nvPr/>
      </p:nvGrpSpPr>
      <p:grpSpPr>
        <a:xfrm>
          <a:off x="0" y="0"/>
          <a:ext cx="0" cy="0"/>
          <a:chOff x="0" y="0"/>
          <a:chExt cx="0" cy="0"/>
        </a:xfrm>
      </p:grpSpPr>
      <p:pic>
        <p:nvPicPr>
          <p:cNvPr id="15" name="Image 0" descr="preencoded.png">
            <a:extLst>
              <a:ext uri="{FF2B5EF4-FFF2-40B4-BE49-F238E27FC236}">
                <a16:creationId xmlns:a16="http://schemas.microsoft.com/office/drawing/2014/main" id="{80AB4662-CF5E-176A-E955-BAC2F10F1856}"/>
              </a:ext>
            </a:extLst>
          </p:cNvPr>
          <p:cNvPicPr>
            <a:picLocks noChangeAspect="1"/>
          </p:cNvPicPr>
          <p:nvPr/>
        </p:nvPicPr>
        <p:blipFill>
          <a:blip r:embed="rId2"/>
          <a:stretch>
            <a:fillRect/>
          </a:stretch>
        </p:blipFill>
        <p:spPr>
          <a:xfrm>
            <a:off x="0" y="0"/>
            <a:ext cx="14630400" cy="8229600"/>
          </a:xfrm>
          <a:prstGeom prst="rect">
            <a:avLst/>
          </a:prstGeom>
        </p:spPr>
      </p:pic>
      <p:pic>
        <p:nvPicPr>
          <p:cNvPr id="3" name="Picture 2">
            <a:extLst>
              <a:ext uri="{FF2B5EF4-FFF2-40B4-BE49-F238E27FC236}">
                <a16:creationId xmlns:a16="http://schemas.microsoft.com/office/drawing/2014/main" id="{4CEC3F07-4485-F133-17A4-856E829831B5}"/>
              </a:ext>
            </a:extLst>
          </p:cNvPr>
          <p:cNvPicPr>
            <a:picLocks noChangeAspect="1"/>
          </p:cNvPicPr>
          <p:nvPr/>
        </p:nvPicPr>
        <p:blipFill>
          <a:blip r:embed="rId3"/>
          <a:stretch>
            <a:fillRect/>
          </a:stretch>
        </p:blipFill>
        <p:spPr>
          <a:xfrm>
            <a:off x="0" y="0"/>
            <a:ext cx="14630400" cy="8229600"/>
          </a:xfrm>
          <a:prstGeom prst="rect">
            <a:avLst/>
          </a:prstGeom>
        </p:spPr>
      </p:pic>
      <p:sp>
        <p:nvSpPr>
          <p:cNvPr id="5" name="TextBox 4">
            <a:extLst>
              <a:ext uri="{FF2B5EF4-FFF2-40B4-BE49-F238E27FC236}">
                <a16:creationId xmlns:a16="http://schemas.microsoft.com/office/drawing/2014/main" id="{B5598229-6B8F-4B69-A4AF-856CBA717B05}"/>
              </a:ext>
            </a:extLst>
          </p:cNvPr>
          <p:cNvSpPr txBox="1"/>
          <p:nvPr/>
        </p:nvSpPr>
        <p:spPr>
          <a:xfrm>
            <a:off x="799171" y="1657815"/>
            <a:ext cx="6233531" cy="5876692"/>
          </a:xfrm>
          <a:prstGeom prst="rect">
            <a:avLst/>
          </a:prstGeom>
          <a:noFill/>
        </p:spPr>
        <p:txBody>
          <a:bodyPr wrap="square" rtlCol="0">
            <a:spAutoFit/>
          </a:bodyPr>
          <a:lstStyle/>
          <a:p>
            <a:endParaRPr lang="en-IN" dirty="0"/>
          </a:p>
        </p:txBody>
      </p:sp>
      <p:sp>
        <p:nvSpPr>
          <p:cNvPr id="6" name="TextBox 5">
            <a:extLst>
              <a:ext uri="{FF2B5EF4-FFF2-40B4-BE49-F238E27FC236}">
                <a16:creationId xmlns:a16="http://schemas.microsoft.com/office/drawing/2014/main" id="{95ADF3AB-61CB-7F4C-12AC-951429CF734A}"/>
              </a:ext>
            </a:extLst>
          </p:cNvPr>
          <p:cNvSpPr txBox="1"/>
          <p:nvPr/>
        </p:nvSpPr>
        <p:spPr>
          <a:xfrm>
            <a:off x="646771" y="1752185"/>
            <a:ext cx="6233531" cy="5876692"/>
          </a:xfrm>
          <a:prstGeom prst="rect">
            <a:avLst/>
          </a:prstGeom>
          <a:noFill/>
        </p:spPr>
        <p:txBody>
          <a:bodyPr wrap="square" rtlCol="0">
            <a:spAutoFit/>
          </a:bodyPr>
          <a:lstStyle/>
          <a:p>
            <a:endParaRPr lang="en-IN" dirty="0"/>
          </a:p>
        </p:txBody>
      </p:sp>
      <p:pic>
        <p:nvPicPr>
          <p:cNvPr id="7" name="Picture 6">
            <a:extLst>
              <a:ext uri="{FF2B5EF4-FFF2-40B4-BE49-F238E27FC236}">
                <a16:creationId xmlns:a16="http://schemas.microsoft.com/office/drawing/2014/main" id="{280AC560-28D2-11B0-E8E0-A9AFD58634F1}"/>
              </a:ext>
            </a:extLst>
          </p:cNvPr>
          <p:cNvPicPr>
            <a:picLocks noChangeAspect="1"/>
          </p:cNvPicPr>
          <p:nvPr/>
        </p:nvPicPr>
        <p:blipFill>
          <a:blip r:embed="rId4"/>
          <a:stretch>
            <a:fillRect/>
          </a:stretch>
        </p:blipFill>
        <p:spPr>
          <a:xfrm>
            <a:off x="7978106" y="1657815"/>
            <a:ext cx="6005523" cy="5971062"/>
          </a:xfrm>
          <a:prstGeom prst="rect">
            <a:avLst/>
          </a:prstGeom>
        </p:spPr>
      </p:pic>
      <p:pic>
        <p:nvPicPr>
          <p:cNvPr id="9" name="Picture 8">
            <a:extLst>
              <a:ext uri="{FF2B5EF4-FFF2-40B4-BE49-F238E27FC236}">
                <a16:creationId xmlns:a16="http://schemas.microsoft.com/office/drawing/2014/main" id="{ABA19254-F2F9-6A68-7949-C300D3481BDE}"/>
              </a:ext>
            </a:extLst>
          </p:cNvPr>
          <p:cNvPicPr>
            <a:picLocks noChangeAspect="1"/>
          </p:cNvPicPr>
          <p:nvPr/>
        </p:nvPicPr>
        <p:blipFill>
          <a:blip r:embed="rId5"/>
          <a:stretch>
            <a:fillRect/>
          </a:stretch>
        </p:blipFill>
        <p:spPr>
          <a:xfrm>
            <a:off x="724829" y="1657815"/>
            <a:ext cx="5845047" cy="5971061"/>
          </a:xfrm>
          <a:prstGeom prst="rect">
            <a:avLst/>
          </a:prstGeom>
        </p:spPr>
      </p:pic>
      <p:sp>
        <p:nvSpPr>
          <p:cNvPr id="10" name="TextBox 9">
            <a:extLst>
              <a:ext uri="{FF2B5EF4-FFF2-40B4-BE49-F238E27FC236}">
                <a16:creationId xmlns:a16="http://schemas.microsoft.com/office/drawing/2014/main" id="{3097866D-C14F-9501-C96C-CF199AE86BD8}"/>
              </a:ext>
            </a:extLst>
          </p:cNvPr>
          <p:cNvSpPr txBox="1"/>
          <p:nvPr/>
        </p:nvSpPr>
        <p:spPr>
          <a:xfrm>
            <a:off x="1081669" y="695093"/>
            <a:ext cx="4984594" cy="369332"/>
          </a:xfrm>
          <a:prstGeom prst="rect">
            <a:avLst/>
          </a:prstGeom>
          <a:noFill/>
        </p:spPr>
        <p:txBody>
          <a:bodyPr wrap="square" rtlCol="0">
            <a:spAutoFit/>
          </a:bodyPr>
          <a:lstStyle/>
          <a:p>
            <a:pPr algn="ctr"/>
            <a:r>
              <a:rPr lang="en-IN" dirty="0">
                <a:solidFill>
                  <a:schemeClr val="bg1"/>
                </a:solidFill>
              </a:rPr>
              <a:t>Power With out Time constraints</a:t>
            </a:r>
          </a:p>
        </p:txBody>
      </p:sp>
      <p:sp>
        <p:nvSpPr>
          <p:cNvPr id="12" name="TextBox 11">
            <a:extLst>
              <a:ext uri="{FF2B5EF4-FFF2-40B4-BE49-F238E27FC236}">
                <a16:creationId xmlns:a16="http://schemas.microsoft.com/office/drawing/2014/main" id="{FA0F1B30-A368-CF16-DCDD-3DB2DBFBD5B5}"/>
              </a:ext>
            </a:extLst>
          </p:cNvPr>
          <p:cNvSpPr txBox="1"/>
          <p:nvPr/>
        </p:nvSpPr>
        <p:spPr>
          <a:xfrm>
            <a:off x="8118087" y="785490"/>
            <a:ext cx="5430645" cy="369332"/>
          </a:xfrm>
          <a:prstGeom prst="rect">
            <a:avLst/>
          </a:prstGeom>
          <a:noFill/>
        </p:spPr>
        <p:txBody>
          <a:bodyPr wrap="square">
            <a:spAutoFit/>
          </a:bodyPr>
          <a:lstStyle/>
          <a:p>
            <a:pPr algn="ctr"/>
            <a:r>
              <a:rPr lang="en-IN" dirty="0">
                <a:solidFill>
                  <a:schemeClr val="bg1"/>
                </a:solidFill>
              </a:rPr>
              <a:t>Power With Time constraints</a:t>
            </a:r>
          </a:p>
        </p:txBody>
      </p:sp>
    </p:spTree>
    <p:extLst>
      <p:ext uri="{BB962C8B-B14F-4D97-AF65-F5344CB8AC3E}">
        <p14:creationId xmlns:p14="http://schemas.microsoft.com/office/powerpoint/2010/main" val="24320844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1C07AD-AF32-EF48-E146-279A3B4BB81E}"/>
            </a:ext>
          </a:extLst>
        </p:cNvPr>
        <p:cNvGrpSpPr/>
        <p:nvPr/>
      </p:nvGrpSpPr>
      <p:grpSpPr>
        <a:xfrm>
          <a:off x="0" y="0"/>
          <a:ext cx="0" cy="0"/>
          <a:chOff x="0" y="0"/>
          <a:chExt cx="0" cy="0"/>
        </a:xfrm>
      </p:grpSpPr>
      <p:pic>
        <p:nvPicPr>
          <p:cNvPr id="15" name="Image 0" descr="preencoded.png">
            <a:extLst>
              <a:ext uri="{FF2B5EF4-FFF2-40B4-BE49-F238E27FC236}">
                <a16:creationId xmlns:a16="http://schemas.microsoft.com/office/drawing/2014/main" id="{7E1E37D2-7AF2-C38A-3A4B-D933BDD8B232}"/>
              </a:ext>
            </a:extLst>
          </p:cNvPr>
          <p:cNvPicPr>
            <a:picLocks noChangeAspect="1"/>
          </p:cNvPicPr>
          <p:nvPr/>
        </p:nvPicPr>
        <p:blipFill>
          <a:blip r:embed="rId2"/>
          <a:stretch>
            <a:fillRect/>
          </a:stretch>
        </p:blipFill>
        <p:spPr>
          <a:xfrm>
            <a:off x="0" y="0"/>
            <a:ext cx="14630400" cy="8229600"/>
          </a:xfrm>
          <a:prstGeom prst="rect">
            <a:avLst/>
          </a:prstGeom>
        </p:spPr>
      </p:pic>
      <p:pic>
        <p:nvPicPr>
          <p:cNvPr id="3" name="Picture 2">
            <a:extLst>
              <a:ext uri="{FF2B5EF4-FFF2-40B4-BE49-F238E27FC236}">
                <a16:creationId xmlns:a16="http://schemas.microsoft.com/office/drawing/2014/main" id="{3FFD16DC-E4AE-448E-9BDE-854CCE73D683}"/>
              </a:ext>
            </a:extLst>
          </p:cNvPr>
          <p:cNvPicPr>
            <a:picLocks noChangeAspect="1"/>
          </p:cNvPicPr>
          <p:nvPr/>
        </p:nvPicPr>
        <p:blipFill>
          <a:blip r:embed="rId3"/>
          <a:stretch>
            <a:fillRect/>
          </a:stretch>
        </p:blipFill>
        <p:spPr>
          <a:xfrm>
            <a:off x="0" y="0"/>
            <a:ext cx="14630400" cy="8229600"/>
          </a:xfrm>
          <a:prstGeom prst="rect">
            <a:avLst/>
          </a:prstGeom>
        </p:spPr>
      </p:pic>
      <p:sp>
        <p:nvSpPr>
          <p:cNvPr id="5" name="TextBox 4">
            <a:extLst>
              <a:ext uri="{FF2B5EF4-FFF2-40B4-BE49-F238E27FC236}">
                <a16:creationId xmlns:a16="http://schemas.microsoft.com/office/drawing/2014/main" id="{122A5B82-0ADC-B69B-2315-2E8638A9C979}"/>
              </a:ext>
            </a:extLst>
          </p:cNvPr>
          <p:cNvSpPr txBox="1"/>
          <p:nvPr/>
        </p:nvSpPr>
        <p:spPr>
          <a:xfrm>
            <a:off x="799171" y="1657815"/>
            <a:ext cx="6233531" cy="5876692"/>
          </a:xfrm>
          <a:prstGeom prst="rect">
            <a:avLst/>
          </a:prstGeom>
          <a:noFill/>
        </p:spPr>
        <p:txBody>
          <a:bodyPr wrap="square" rtlCol="0">
            <a:spAutoFit/>
          </a:bodyPr>
          <a:lstStyle/>
          <a:p>
            <a:endParaRPr lang="en-IN" dirty="0"/>
          </a:p>
        </p:txBody>
      </p:sp>
      <p:sp>
        <p:nvSpPr>
          <p:cNvPr id="6" name="TextBox 5">
            <a:extLst>
              <a:ext uri="{FF2B5EF4-FFF2-40B4-BE49-F238E27FC236}">
                <a16:creationId xmlns:a16="http://schemas.microsoft.com/office/drawing/2014/main" id="{21B1EEEB-150F-EA08-48FF-54A519FC8E0E}"/>
              </a:ext>
            </a:extLst>
          </p:cNvPr>
          <p:cNvSpPr txBox="1"/>
          <p:nvPr/>
        </p:nvSpPr>
        <p:spPr>
          <a:xfrm>
            <a:off x="646771" y="1353015"/>
            <a:ext cx="6233531" cy="5876692"/>
          </a:xfrm>
          <a:prstGeom prst="rect">
            <a:avLst/>
          </a:prstGeom>
          <a:noFill/>
        </p:spPr>
        <p:txBody>
          <a:bodyPr wrap="square" rtlCol="0">
            <a:spAutoFit/>
          </a:bodyPr>
          <a:lstStyle/>
          <a:p>
            <a:endParaRPr lang="en-IN" dirty="0"/>
          </a:p>
        </p:txBody>
      </p:sp>
      <p:pic>
        <p:nvPicPr>
          <p:cNvPr id="4" name="Picture 3">
            <a:extLst>
              <a:ext uri="{FF2B5EF4-FFF2-40B4-BE49-F238E27FC236}">
                <a16:creationId xmlns:a16="http://schemas.microsoft.com/office/drawing/2014/main" id="{668B157B-D274-072A-5EE2-EF97EF0E81BE}"/>
              </a:ext>
            </a:extLst>
          </p:cNvPr>
          <p:cNvPicPr>
            <a:picLocks noChangeAspect="1"/>
          </p:cNvPicPr>
          <p:nvPr/>
        </p:nvPicPr>
        <p:blipFill>
          <a:blip r:embed="rId4"/>
          <a:stretch>
            <a:fillRect/>
          </a:stretch>
        </p:blipFill>
        <p:spPr>
          <a:xfrm>
            <a:off x="8078074" y="1657815"/>
            <a:ext cx="6128579" cy="5647764"/>
          </a:xfrm>
          <a:prstGeom prst="rect">
            <a:avLst/>
          </a:prstGeom>
        </p:spPr>
      </p:pic>
      <p:pic>
        <p:nvPicPr>
          <p:cNvPr id="9" name="Picture 8">
            <a:extLst>
              <a:ext uri="{FF2B5EF4-FFF2-40B4-BE49-F238E27FC236}">
                <a16:creationId xmlns:a16="http://schemas.microsoft.com/office/drawing/2014/main" id="{B92E1F6D-6ED5-A114-94C5-1D8D410B4020}"/>
              </a:ext>
            </a:extLst>
          </p:cNvPr>
          <p:cNvPicPr>
            <a:picLocks noChangeAspect="1"/>
          </p:cNvPicPr>
          <p:nvPr/>
        </p:nvPicPr>
        <p:blipFill>
          <a:blip r:embed="rId5"/>
          <a:stretch>
            <a:fillRect/>
          </a:stretch>
        </p:blipFill>
        <p:spPr>
          <a:xfrm>
            <a:off x="423747" y="1657815"/>
            <a:ext cx="7092175" cy="5647764"/>
          </a:xfrm>
          <a:prstGeom prst="rect">
            <a:avLst/>
          </a:prstGeom>
        </p:spPr>
      </p:pic>
      <p:sp>
        <p:nvSpPr>
          <p:cNvPr id="13" name="TextBox 12">
            <a:extLst>
              <a:ext uri="{FF2B5EF4-FFF2-40B4-BE49-F238E27FC236}">
                <a16:creationId xmlns:a16="http://schemas.microsoft.com/office/drawing/2014/main" id="{8F2EBFA1-D57B-9610-083C-C7773E62397A}"/>
              </a:ext>
            </a:extLst>
          </p:cNvPr>
          <p:cNvSpPr txBox="1"/>
          <p:nvPr/>
        </p:nvSpPr>
        <p:spPr>
          <a:xfrm>
            <a:off x="799171" y="907811"/>
            <a:ext cx="6081131" cy="369332"/>
          </a:xfrm>
          <a:prstGeom prst="rect">
            <a:avLst/>
          </a:prstGeom>
          <a:noFill/>
        </p:spPr>
        <p:txBody>
          <a:bodyPr wrap="square">
            <a:spAutoFit/>
          </a:bodyPr>
          <a:lstStyle/>
          <a:p>
            <a:pPr algn="ctr"/>
            <a:r>
              <a:rPr lang="en-IN" dirty="0">
                <a:solidFill>
                  <a:schemeClr val="bg1"/>
                </a:solidFill>
              </a:rPr>
              <a:t>Timing With out Time constraints</a:t>
            </a:r>
          </a:p>
        </p:txBody>
      </p:sp>
      <p:sp>
        <p:nvSpPr>
          <p:cNvPr id="16" name="TextBox 15">
            <a:extLst>
              <a:ext uri="{FF2B5EF4-FFF2-40B4-BE49-F238E27FC236}">
                <a16:creationId xmlns:a16="http://schemas.microsoft.com/office/drawing/2014/main" id="{6A5B6771-C769-A79A-EED2-A99EAE088506}"/>
              </a:ext>
            </a:extLst>
          </p:cNvPr>
          <p:cNvSpPr txBox="1"/>
          <p:nvPr/>
        </p:nvSpPr>
        <p:spPr>
          <a:xfrm>
            <a:off x="8363415" y="853665"/>
            <a:ext cx="5642517" cy="369332"/>
          </a:xfrm>
          <a:prstGeom prst="rect">
            <a:avLst/>
          </a:prstGeom>
          <a:noFill/>
        </p:spPr>
        <p:txBody>
          <a:bodyPr wrap="square">
            <a:spAutoFit/>
          </a:bodyPr>
          <a:lstStyle/>
          <a:p>
            <a:pPr algn="ctr"/>
            <a:r>
              <a:rPr lang="en-IN" dirty="0">
                <a:solidFill>
                  <a:schemeClr val="bg1"/>
                </a:solidFill>
              </a:rPr>
              <a:t>Timing With Time constraints</a:t>
            </a:r>
          </a:p>
        </p:txBody>
      </p:sp>
    </p:spTree>
    <p:extLst>
      <p:ext uri="{BB962C8B-B14F-4D97-AF65-F5344CB8AC3E}">
        <p14:creationId xmlns:p14="http://schemas.microsoft.com/office/powerpoint/2010/main" val="37170875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05DC4B-C259-1612-0B89-26F8BA4A5D55}"/>
            </a:ext>
          </a:extLst>
        </p:cNvPr>
        <p:cNvGrpSpPr/>
        <p:nvPr/>
      </p:nvGrpSpPr>
      <p:grpSpPr>
        <a:xfrm>
          <a:off x="0" y="0"/>
          <a:ext cx="0" cy="0"/>
          <a:chOff x="0" y="0"/>
          <a:chExt cx="0" cy="0"/>
        </a:xfrm>
      </p:grpSpPr>
      <p:pic>
        <p:nvPicPr>
          <p:cNvPr id="15" name="Image 0" descr="preencoded.png">
            <a:extLst>
              <a:ext uri="{FF2B5EF4-FFF2-40B4-BE49-F238E27FC236}">
                <a16:creationId xmlns:a16="http://schemas.microsoft.com/office/drawing/2014/main" id="{1EC7BD7D-B9DA-2563-1BD0-56405695CF39}"/>
              </a:ext>
            </a:extLst>
          </p:cNvPr>
          <p:cNvPicPr>
            <a:picLocks noChangeAspect="1"/>
          </p:cNvPicPr>
          <p:nvPr/>
        </p:nvPicPr>
        <p:blipFill>
          <a:blip r:embed="rId2"/>
          <a:stretch>
            <a:fillRect/>
          </a:stretch>
        </p:blipFill>
        <p:spPr>
          <a:xfrm>
            <a:off x="0" y="0"/>
            <a:ext cx="14630400" cy="8229600"/>
          </a:xfrm>
          <a:prstGeom prst="rect">
            <a:avLst/>
          </a:prstGeom>
        </p:spPr>
      </p:pic>
      <p:pic>
        <p:nvPicPr>
          <p:cNvPr id="3" name="Picture 2">
            <a:extLst>
              <a:ext uri="{FF2B5EF4-FFF2-40B4-BE49-F238E27FC236}">
                <a16:creationId xmlns:a16="http://schemas.microsoft.com/office/drawing/2014/main" id="{ABAF93B5-B0A1-AA67-4163-7ED20A5A5787}"/>
              </a:ext>
            </a:extLst>
          </p:cNvPr>
          <p:cNvPicPr>
            <a:picLocks noChangeAspect="1"/>
          </p:cNvPicPr>
          <p:nvPr/>
        </p:nvPicPr>
        <p:blipFill>
          <a:blip r:embed="rId3"/>
          <a:stretch>
            <a:fillRect/>
          </a:stretch>
        </p:blipFill>
        <p:spPr>
          <a:xfrm>
            <a:off x="0" y="0"/>
            <a:ext cx="14630400" cy="8229600"/>
          </a:xfrm>
          <a:prstGeom prst="rect">
            <a:avLst/>
          </a:prstGeom>
        </p:spPr>
      </p:pic>
      <p:sp>
        <p:nvSpPr>
          <p:cNvPr id="5" name="TextBox 4">
            <a:extLst>
              <a:ext uri="{FF2B5EF4-FFF2-40B4-BE49-F238E27FC236}">
                <a16:creationId xmlns:a16="http://schemas.microsoft.com/office/drawing/2014/main" id="{FB3C0244-6FE1-8B8B-C7AC-649D12FA3386}"/>
              </a:ext>
            </a:extLst>
          </p:cNvPr>
          <p:cNvSpPr txBox="1"/>
          <p:nvPr/>
        </p:nvSpPr>
        <p:spPr>
          <a:xfrm>
            <a:off x="799171" y="1657815"/>
            <a:ext cx="6233531" cy="5876692"/>
          </a:xfrm>
          <a:prstGeom prst="rect">
            <a:avLst/>
          </a:prstGeom>
          <a:noFill/>
        </p:spPr>
        <p:txBody>
          <a:bodyPr wrap="square" rtlCol="0">
            <a:spAutoFit/>
          </a:bodyPr>
          <a:lstStyle/>
          <a:p>
            <a:endParaRPr lang="en-IN" dirty="0"/>
          </a:p>
        </p:txBody>
      </p:sp>
      <p:sp>
        <p:nvSpPr>
          <p:cNvPr id="6" name="TextBox 5">
            <a:extLst>
              <a:ext uri="{FF2B5EF4-FFF2-40B4-BE49-F238E27FC236}">
                <a16:creationId xmlns:a16="http://schemas.microsoft.com/office/drawing/2014/main" id="{2502155E-7436-6B72-BC27-E539F0B5AFC8}"/>
              </a:ext>
            </a:extLst>
          </p:cNvPr>
          <p:cNvSpPr txBox="1"/>
          <p:nvPr/>
        </p:nvSpPr>
        <p:spPr>
          <a:xfrm>
            <a:off x="646771" y="1353015"/>
            <a:ext cx="6233531" cy="5876692"/>
          </a:xfrm>
          <a:prstGeom prst="rect">
            <a:avLst/>
          </a:prstGeom>
          <a:noFill/>
        </p:spPr>
        <p:txBody>
          <a:bodyPr wrap="square" rtlCol="0">
            <a:spAutoFit/>
          </a:bodyPr>
          <a:lstStyle/>
          <a:p>
            <a:endParaRPr lang="en-IN" dirty="0"/>
          </a:p>
        </p:txBody>
      </p:sp>
      <mc:AlternateContent xmlns:mc="http://schemas.openxmlformats.org/markup-compatibility/2006" xmlns:p14="http://schemas.microsoft.com/office/powerpoint/2010/main">
        <mc:Choice Requires="p14">
          <p:contentPart p14:bwMode="auto" r:id="rId4">
            <p14:nvContentPartPr>
              <p14:cNvPr id="8" name="Ink 7">
                <a:extLst>
                  <a:ext uri="{FF2B5EF4-FFF2-40B4-BE49-F238E27FC236}">
                    <a16:creationId xmlns:a16="http://schemas.microsoft.com/office/drawing/2014/main" id="{7C14AE68-2634-E760-2725-9477CC2D1A74}"/>
                  </a:ext>
                </a:extLst>
              </p14:cNvPr>
              <p14:cNvContentPartPr/>
              <p14:nvPr/>
            </p14:nvContentPartPr>
            <p14:xfrm>
              <a:off x="3108875" y="559631"/>
              <a:ext cx="684720" cy="322560"/>
            </p14:xfrm>
          </p:contentPart>
        </mc:Choice>
        <mc:Fallback xmlns="">
          <p:pic>
            <p:nvPicPr>
              <p:cNvPr id="8" name="Ink 7">
                <a:extLst>
                  <a:ext uri="{FF2B5EF4-FFF2-40B4-BE49-F238E27FC236}">
                    <a16:creationId xmlns:a16="http://schemas.microsoft.com/office/drawing/2014/main" id="{7C14AE68-2634-E760-2725-9477CC2D1A74}"/>
                  </a:ext>
                </a:extLst>
              </p:cNvPr>
              <p:cNvPicPr/>
              <p:nvPr/>
            </p:nvPicPr>
            <p:blipFill>
              <a:blip r:embed="rId5"/>
              <a:stretch>
                <a:fillRect/>
              </a:stretch>
            </p:blipFill>
            <p:spPr>
              <a:xfrm>
                <a:off x="3099875" y="550631"/>
                <a:ext cx="702360" cy="340200"/>
              </a:xfrm>
              <a:prstGeom prst="rect">
                <a:avLst/>
              </a:prstGeom>
            </p:spPr>
          </p:pic>
        </mc:Fallback>
      </mc:AlternateContent>
      <p:pic>
        <p:nvPicPr>
          <p:cNvPr id="4" name="Picture 3">
            <a:extLst>
              <a:ext uri="{FF2B5EF4-FFF2-40B4-BE49-F238E27FC236}">
                <a16:creationId xmlns:a16="http://schemas.microsoft.com/office/drawing/2014/main" id="{A0772A04-B903-62FF-7BD1-B4CD23858036}"/>
              </a:ext>
            </a:extLst>
          </p:cNvPr>
          <p:cNvPicPr>
            <a:picLocks noChangeAspect="1"/>
          </p:cNvPicPr>
          <p:nvPr/>
        </p:nvPicPr>
        <p:blipFill>
          <a:blip r:embed="rId6"/>
          <a:stretch>
            <a:fillRect/>
          </a:stretch>
        </p:blipFill>
        <p:spPr>
          <a:xfrm>
            <a:off x="799171" y="1536128"/>
            <a:ext cx="6605240" cy="6020289"/>
          </a:xfrm>
          <a:prstGeom prst="rect">
            <a:avLst/>
          </a:prstGeom>
        </p:spPr>
      </p:pic>
      <p:pic>
        <p:nvPicPr>
          <p:cNvPr id="13" name="Picture 12">
            <a:extLst>
              <a:ext uri="{FF2B5EF4-FFF2-40B4-BE49-F238E27FC236}">
                <a16:creationId xmlns:a16="http://schemas.microsoft.com/office/drawing/2014/main" id="{D3363936-757B-069F-24C1-F4EBEB47232F}"/>
              </a:ext>
            </a:extLst>
          </p:cNvPr>
          <p:cNvPicPr>
            <a:picLocks noChangeAspect="1"/>
          </p:cNvPicPr>
          <p:nvPr/>
        </p:nvPicPr>
        <p:blipFill>
          <a:blip r:embed="rId7"/>
          <a:stretch>
            <a:fillRect/>
          </a:stretch>
        </p:blipFill>
        <p:spPr>
          <a:xfrm>
            <a:off x="7771004" y="1505415"/>
            <a:ext cx="6492803" cy="6020289"/>
          </a:xfrm>
          <a:prstGeom prst="rect">
            <a:avLst/>
          </a:prstGeom>
        </p:spPr>
      </p:pic>
      <p:sp>
        <p:nvSpPr>
          <p:cNvPr id="16" name="TextBox 15">
            <a:extLst>
              <a:ext uri="{FF2B5EF4-FFF2-40B4-BE49-F238E27FC236}">
                <a16:creationId xmlns:a16="http://schemas.microsoft.com/office/drawing/2014/main" id="{9B4CF8F1-683F-136E-EDDD-453790ACFCDA}"/>
              </a:ext>
            </a:extLst>
          </p:cNvPr>
          <p:cNvSpPr txBox="1"/>
          <p:nvPr/>
        </p:nvSpPr>
        <p:spPr>
          <a:xfrm>
            <a:off x="968296" y="748271"/>
            <a:ext cx="6064406" cy="369332"/>
          </a:xfrm>
          <a:prstGeom prst="rect">
            <a:avLst/>
          </a:prstGeom>
          <a:noFill/>
        </p:spPr>
        <p:txBody>
          <a:bodyPr wrap="square">
            <a:spAutoFit/>
          </a:bodyPr>
          <a:lstStyle/>
          <a:p>
            <a:pPr algn="ctr"/>
            <a:r>
              <a:rPr lang="en-IN" dirty="0">
                <a:solidFill>
                  <a:schemeClr val="bg1"/>
                </a:solidFill>
              </a:rPr>
              <a:t>Area With out Time constraints</a:t>
            </a:r>
          </a:p>
        </p:txBody>
      </p:sp>
      <p:sp>
        <p:nvSpPr>
          <p:cNvPr id="18" name="TextBox 17">
            <a:extLst>
              <a:ext uri="{FF2B5EF4-FFF2-40B4-BE49-F238E27FC236}">
                <a16:creationId xmlns:a16="http://schemas.microsoft.com/office/drawing/2014/main" id="{B98D15AD-610C-EE59-E326-EC18A76DD34C}"/>
              </a:ext>
            </a:extLst>
          </p:cNvPr>
          <p:cNvSpPr txBox="1"/>
          <p:nvPr/>
        </p:nvSpPr>
        <p:spPr>
          <a:xfrm>
            <a:off x="8000998" y="736967"/>
            <a:ext cx="5926876" cy="369332"/>
          </a:xfrm>
          <a:prstGeom prst="rect">
            <a:avLst/>
          </a:prstGeom>
          <a:noFill/>
        </p:spPr>
        <p:txBody>
          <a:bodyPr wrap="square">
            <a:spAutoFit/>
          </a:bodyPr>
          <a:lstStyle/>
          <a:p>
            <a:pPr algn="ctr"/>
            <a:r>
              <a:rPr lang="en-IN" dirty="0">
                <a:solidFill>
                  <a:schemeClr val="bg1"/>
                </a:solidFill>
              </a:rPr>
              <a:t>Area With Time constraints</a:t>
            </a:r>
          </a:p>
        </p:txBody>
      </p:sp>
    </p:spTree>
    <p:extLst>
      <p:ext uri="{BB962C8B-B14F-4D97-AF65-F5344CB8AC3E}">
        <p14:creationId xmlns:p14="http://schemas.microsoft.com/office/powerpoint/2010/main" val="23730377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F3D7A6-3783-C23E-9C49-5A9F937CBC7F}"/>
            </a:ext>
          </a:extLst>
        </p:cNvPr>
        <p:cNvGrpSpPr/>
        <p:nvPr/>
      </p:nvGrpSpPr>
      <p:grpSpPr>
        <a:xfrm>
          <a:off x="0" y="0"/>
          <a:ext cx="0" cy="0"/>
          <a:chOff x="0" y="0"/>
          <a:chExt cx="0" cy="0"/>
        </a:xfrm>
      </p:grpSpPr>
      <p:pic>
        <p:nvPicPr>
          <p:cNvPr id="15" name="Image 0" descr="preencoded.png">
            <a:extLst>
              <a:ext uri="{FF2B5EF4-FFF2-40B4-BE49-F238E27FC236}">
                <a16:creationId xmlns:a16="http://schemas.microsoft.com/office/drawing/2014/main" id="{84D0752E-5FD5-9F60-3DD2-C96E275EA6AF}"/>
              </a:ext>
            </a:extLst>
          </p:cNvPr>
          <p:cNvPicPr>
            <a:picLocks noChangeAspect="1"/>
          </p:cNvPicPr>
          <p:nvPr/>
        </p:nvPicPr>
        <p:blipFill>
          <a:blip r:embed="rId2"/>
          <a:stretch>
            <a:fillRect/>
          </a:stretch>
        </p:blipFill>
        <p:spPr>
          <a:xfrm>
            <a:off x="0" y="0"/>
            <a:ext cx="14630400" cy="8229600"/>
          </a:xfrm>
          <a:prstGeom prst="rect">
            <a:avLst/>
          </a:prstGeom>
        </p:spPr>
      </p:pic>
      <p:pic>
        <p:nvPicPr>
          <p:cNvPr id="3" name="Picture 2">
            <a:extLst>
              <a:ext uri="{FF2B5EF4-FFF2-40B4-BE49-F238E27FC236}">
                <a16:creationId xmlns:a16="http://schemas.microsoft.com/office/drawing/2014/main" id="{9F5BB2AB-C3D8-425D-EF88-EC078266AF39}"/>
              </a:ext>
            </a:extLst>
          </p:cNvPr>
          <p:cNvPicPr>
            <a:picLocks noChangeAspect="1"/>
          </p:cNvPicPr>
          <p:nvPr/>
        </p:nvPicPr>
        <p:blipFill>
          <a:blip r:embed="rId3"/>
          <a:stretch>
            <a:fillRect/>
          </a:stretch>
        </p:blipFill>
        <p:spPr>
          <a:xfrm>
            <a:off x="0" y="0"/>
            <a:ext cx="14630400" cy="8229600"/>
          </a:xfrm>
          <a:prstGeom prst="rect">
            <a:avLst/>
          </a:prstGeom>
        </p:spPr>
      </p:pic>
      <p:sp>
        <p:nvSpPr>
          <p:cNvPr id="4" name="TextBox 3">
            <a:extLst>
              <a:ext uri="{FF2B5EF4-FFF2-40B4-BE49-F238E27FC236}">
                <a16:creationId xmlns:a16="http://schemas.microsoft.com/office/drawing/2014/main" id="{C2930A23-4004-62C3-7ACC-AAD8926CDF9E}"/>
              </a:ext>
            </a:extLst>
          </p:cNvPr>
          <p:cNvSpPr txBox="1"/>
          <p:nvPr/>
        </p:nvSpPr>
        <p:spPr>
          <a:xfrm>
            <a:off x="738474" y="488430"/>
            <a:ext cx="5040534" cy="707886"/>
          </a:xfrm>
          <a:prstGeom prst="rect">
            <a:avLst/>
          </a:prstGeom>
          <a:noFill/>
        </p:spPr>
        <p:txBody>
          <a:bodyPr wrap="square">
            <a:spAutoFit/>
          </a:bodyPr>
          <a:lstStyle/>
          <a:p>
            <a:pPr algn="ctr"/>
            <a:r>
              <a:rPr lang="en-US" sz="4000" dirty="0">
                <a:solidFill>
                  <a:schemeClr val="bg1"/>
                </a:solidFill>
              </a:rPr>
              <a:t>Challenges Faced</a:t>
            </a:r>
            <a:endParaRPr lang="en-IN" sz="4000" dirty="0">
              <a:solidFill>
                <a:schemeClr val="bg1"/>
              </a:solidFill>
            </a:endParaRPr>
          </a:p>
        </p:txBody>
      </p:sp>
      <p:sp>
        <p:nvSpPr>
          <p:cNvPr id="2" name="Rectangle 1">
            <a:extLst>
              <a:ext uri="{FF2B5EF4-FFF2-40B4-BE49-F238E27FC236}">
                <a16:creationId xmlns:a16="http://schemas.microsoft.com/office/drawing/2014/main" id="{06C5704F-F383-2C9C-93F1-D760AF7C4550}"/>
              </a:ext>
            </a:extLst>
          </p:cNvPr>
          <p:cNvSpPr>
            <a:spLocks noChangeArrowheads="1"/>
          </p:cNvSpPr>
          <p:nvPr/>
        </p:nvSpPr>
        <p:spPr bwMode="auto">
          <a:xfrm>
            <a:off x="491923" y="1344810"/>
            <a:ext cx="6542861" cy="62478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5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sz="2500"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Complex Design Integration:</a:t>
            </a:r>
            <a:endParaRPr kumimoji="0" lang="en-US" altLang="en-US" sz="25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457200" marR="0" lvl="1" indent="0" algn="just" defTabSz="914400" rtl="0" eaLnBrk="0" fontAlgn="base" latinLnBrk="0" hangingPunct="0">
              <a:lnSpc>
                <a:spcPct val="100000"/>
              </a:lnSpc>
              <a:spcBef>
                <a:spcPct val="0"/>
              </a:spcBef>
              <a:spcAft>
                <a:spcPct val="0"/>
              </a:spcAft>
              <a:buClrTx/>
              <a:buSzTx/>
              <a:buFontTx/>
              <a:buChar char="•"/>
              <a:tabLst/>
            </a:pPr>
            <a:r>
              <a:rPr kumimoji="0" lang="en-US" altLang="en-US" sz="25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Incorporating multiple hybrid adder and multiplier architectures within a single FIR filter design increased system complexity and required careful coordination of data paths. </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en-US" altLang="en-US" sz="2500"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Trade-Off Analysis:</a:t>
            </a:r>
            <a:endParaRPr kumimoji="0" lang="en-US" altLang="en-US" sz="25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457200" marR="0" lvl="1" indent="0" algn="just" defTabSz="914400" rtl="0" eaLnBrk="0" fontAlgn="base" latinLnBrk="0" hangingPunct="0">
              <a:lnSpc>
                <a:spcPct val="100000"/>
              </a:lnSpc>
              <a:spcBef>
                <a:spcPct val="0"/>
              </a:spcBef>
              <a:spcAft>
                <a:spcPct val="0"/>
              </a:spcAft>
              <a:buClrTx/>
              <a:buSzTx/>
              <a:buFontTx/>
              <a:buChar char="•"/>
              <a:tabLst/>
            </a:pPr>
            <a:r>
              <a:rPr kumimoji="0" lang="en-US" altLang="en-US" sz="25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Balancing power consumption, area usage, and processing speed proved challenging, as optimizing one metric often impacted the others. </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0" lang="en-US" altLang="en-US" sz="2500"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Verification and Debugging:</a:t>
            </a:r>
            <a:endParaRPr kumimoji="0" lang="en-US" altLang="en-US" sz="25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457200" marR="0" lvl="1" indent="0" algn="just" defTabSz="914400" rtl="0" eaLnBrk="0" fontAlgn="base" latinLnBrk="0" hangingPunct="0">
              <a:lnSpc>
                <a:spcPct val="100000"/>
              </a:lnSpc>
              <a:spcBef>
                <a:spcPct val="0"/>
              </a:spcBef>
              <a:spcAft>
                <a:spcPct val="0"/>
              </a:spcAft>
              <a:buClrTx/>
              <a:buSzTx/>
              <a:buFontTx/>
              <a:buChar char="•"/>
              <a:tabLst/>
            </a:pPr>
            <a:r>
              <a:rPr kumimoji="0" lang="en-US" altLang="en-US" sz="25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Ensuring functional correctness and performance consistency demanded extensive simulation, testbench development, and iterative refinement of the filter architecture.</a:t>
            </a:r>
            <a:endParaRPr lang="en-US" altLang="en-US" sz="2500" b="1" dirty="0">
              <a:solidFill>
                <a:schemeClr val="bg1"/>
              </a:solidFill>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9BE44574-DC66-67F4-B2F1-2A0C94C68087}"/>
              </a:ext>
            </a:extLst>
          </p:cNvPr>
          <p:cNvSpPr txBox="1"/>
          <p:nvPr/>
        </p:nvSpPr>
        <p:spPr>
          <a:xfrm>
            <a:off x="8412480" y="488055"/>
            <a:ext cx="4840224" cy="707886"/>
          </a:xfrm>
          <a:prstGeom prst="rect">
            <a:avLst/>
          </a:prstGeom>
          <a:noFill/>
        </p:spPr>
        <p:txBody>
          <a:bodyPr wrap="square" rtlCol="0">
            <a:spAutoFit/>
          </a:bodyPr>
          <a:lstStyle/>
          <a:p>
            <a:pPr algn="ctr"/>
            <a:r>
              <a:rPr lang="en-IN" sz="4000" dirty="0">
                <a:solidFill>
                  <a:schemeClr val="bg1"/>
                </a:solidFill>
              </a:rPr>
              <a:t>Future Scope</a:t>
            </a:r>
          </a:p>
        </p:txBody>
      </p:sp>
      <p:sp>
        <p:nvSpPr>
          <p:cNvPr id="7" name="TextBox 6">
            <a:extLst>
              <a:ext uri="{FF2B5EF4-FFF2-40B4-BE49-F238E27FC236}">
                <a16:creationId xmlns:a16="http://schemas.microsoft.com/office/drawing/2014/main" id="{CE94762B-2689-2521-74FF-9958161EFA9C}"/>
              </a:ext>
            </a:extLst>
          </p:cNvPr>
          <p:cNvSpPr txBox="1"/>
          <p:nvPr/>
        </p:nvSpPr>
        <p:spPr>
          <a:xfrm>
            <a:off x="6966870" y="1591070"/>
            <a:ext cx="7412736" cy="6055504"/>
          </a:xfrm>
          <a:prstGeom prst="rect">
            <a:avLst/>
          </a:prstGeom>
          <a:noFill/>
        </p:spPr>
        <p:txBody>
          <a:bodyPr wrap="square">
            <a:spAutoFit/>
          </a:bodyPr>
          <a:lstStyle/>
          <a:p>
            <a:pPr lvl="0" algn="just">
              <a:lnSpc>
                <a:spcPct val="150000"/>
              </a:lnSpc>
              <a:buSzPts val="1000"/>
              <a:tabLst>
                <a:tab pos="457200" algn="l"/>
              </a:tabLst>
            </a:pPr>
            <a:r>
              <a:rPr lang="en-IN" sz="2500" b="1" dirty="0">
                <a:solidFill>
                  <a:schemeClr val="bg1"/>
                </a:solidFill>
                <a:latin typeface="Times New Roman" panose="02020603050405020304" pitchFamily="18" charset="0"/>
                <a:cs typeface="Times New Roman" panose="02020603050405020304" pitchFamily="18" charset="0"/>
              </a:rPr>
              <a:t>1. Accurate Power Profiling: </a:t>
            </a:r>
          </a:p>
          <a:p>
            <a:pPr marL="342900" lvl="0" indent="-342900" algn="just">
              <a:buSzPts val="1000"/>
              <a:buFont typeface="Arial" panose="020B0604020202020204" pitchFamily="34" charset="0"/>
              <a:buChar char="•"/>
              <a:tabLst>
                <a:tab pos="457200" algn="l"/>
              </a:tabLst>
            </a:pPr>
            <a:r>
              <a:rPr lang="en-IN" sz="2500" dirty="0">
                <a:solidFill>
                  <a:schemeClr val="bg1"/>
                </a:solidFill>
                <a:latin typeface="Times New Roman" panose="02020603050405020304" pitchFamily="18" charset="0"/>
                <a:cs typeface="Times New Roman" panose="02020603050405020304" pitchFamily="18" charset="0"/>
              </a:rPr>
              <a:t>	To complement the current estimates, future implementations should incorporate complete pin constraints and switching activity data (.saif or .</a:t>
            </a:r>
            <a:r>
              <a:rPr lang="en-IN" sz="2500" dirty="0" err="1">
                <a:solidFill>
                  <a:schemeClr val="bg1"/>
                </a:solidFill>
                <a:latin typeface="Times New Roman" panose="02020603050405020304" pitchFamily="18" charset="0"/>
                <a:cs typeface="Times New Roman" panose="02020603050405020304" pitchFamily="18" charset="0"/>
              </a:rPr>
              <a:t>vcd</a:t>
            </a:r>
            <a:r>
              <a:rPr lang="en-IN" sz="2500" dirty="0">
                <a:solidFill>
                  <a:schemeClr val="bg1"/>
                </a:solidFill>
                <a:latin typeface="Times New Roman" panose="02020603050405020304" pitchFamily="18" charset="0"/>
                <a:cs typeface="Times New Roman" panose="02020603050405020304" pitchFamily="18" charset="0"/>
              </a:rPr>
              <a:t>) to enable precise dynamic power analysis and real-world energy profiling.</a:t>
            </a:r>
          </a:p>
          <a:p>
            <a:pPr lvl="0" algn="just">
              <a:buSzPts val="1000"/>
              <a:tabLst>
                <a:tab pos="457200" algn="l"/>
              </a:tabLst>
            </a:pPr>
            <a:r>
              <a:rPr lang="en-IN" sz="2500" b="1" dirty="0">
                <a:solidFill>
                  <a:schemeClr val="bg1"/>
                </a:solidFill>
                <a:latin typeface="Times New Roman" panose="02020603050405020304" pitchFamily="18" charset="0"/>
                <a:cs typeface="Times New Roman" panose="02020603050405020304" pitchFamily="18" charset="0"/>
              </a:rPr>
              <a:t>2. Application-Specific Filter Customization:</a:t>
            </a:r>
          </a:p>
          <a:p>
            <a:pPr marL="342900" lvl="0" indent="-342900" algn="just">
              <a:buSzPts val="1000"/>
              <a:buFont typeface="Symbol" panose="05050102010706020507" pitchFamily="18" charset="2"/>
              <a:buChar char=""/>
              <a:tabLst>
                <a:tab pos="457200" algn="l"/>
              </a:tabLst>
            </a:pPr>
            <a:r>
              <a:rPr lang="en-IN" sz="2500" dirty="0">
                <a:solidFill>
                  <a:schemeClr val="bg1"/>
                </a:solidFill>
                <a:latin typeface="Times New Roman" panose="02020603050405020304" pitchFamily="18" charset="0"/>
                <a:cs typeface="Times New Roman" panose="02020603050405020304" pitchFamily="18" charset="0"/>
              </a:rPr>
              <a:t>The symmetric coefficient set can be further tuned or dynamically reconfigured to suit various real-time biomedical, audio, or image-processing applications.</a:t>
            </a:r>
          </a:p>
          <a:p>
            <a:pPr lvl="0" algn="just">
              <a:buSzPts val="1000"/>
              <a:tabLst>
                <a:tab pos="457200" algn="l"/>
              </a:tabLst>
            </a:pPr>
            <a:r>
              <a:rPr lang="en-IN" sz="2500" dirty="0">
                <a:solidFill>
                  <a:schemeClr val="bg1"/>
                </a:solidFill>
                <a:latin typeface="Times New Roman" panose="02020603050405020304" pitchFamily="18" charset="0"/>
                <a:cs typeface="Times New Roman" panose="02020603050405020304" pitchFamily="18" charset="0"/>
              </a:rPr>
              <a:t>3. Sca</a:t>
            </a:r>
            <a:r>
              <a:rPr lang="en-IN" sz="2500" b="1" dirty="0">
                <a:solidFill>
                  <a:schemeClr val="bg1"/>
                </a:solidFill>
                <a:latin typeface="Times New Roman" panose="02020603050405020304" pitchFamily="18" charset="0"/>
                <a:cs typeface="Times New Roman" panose="02020603050405020304" pitchFamily="18" charset="0"/>
              </a:rPr>
              <a:t>lability and Bit-Width Extension:</a:t>
            </a:r>
          </a:p>
          <a:p>
            <a:pPr marL="342900" lvl="0" indent="-342900" algn="just">
              <a:buSzPts val="1000"/>
              <a:buFont typeface="Arial" panose="020B0604020202020204" pitchFamily="34" charset="0"/>
              <a:buChar char="•"/>
              <a:tabLst>
                <a:tab pos="457200" algn="l"/>
              </a:tabLst>
            </a:pPr>
            <a:r>
              <a:rPr lang="en-IN" sz="2500" dirty="0">
                <a:solidFill>
                  <a:schemeClr val="bg1"/>
                </a:solidFill>
                <a:latin typeface="Times New Roman" panose="02020603050405020304" pitchFamily="18" charset="0"/>
                <a:cs typeface="Times New Roman" panose="02020603050405020304" pitchFamily="18" charset="0"/>
              </a:rPr>
              <a:t>The proposed 32-bit hybrid adder and 4-chain multiplier structures can be extended to higher word lengths, enabling broader applicability in high-performance DSP systems.</a:t>
            </a:r>
          </a:p>
        </p:txBody>
      </p:sp>
    </p:spTree>
    <p:extLst>
      <p:ext uri="{BB962C8B-B14F-4D97-AF65-F5344CB8AC3E}">
        <p14:creationId xmlns:p14="http://schemas.microsoft.com/office/powerpoint/2010/main" val="25355132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1E3DF4-E9A3-1ABA-D29B-CDADE3D70E60}"/>
            </a:ext>
          </a:extLst>
        </p:cNvPr>
        <p:cNvGrpSpPr/>
        <p:nvPr/>
      </p:nvGrpSpPr>
      <p:grpSpPr>
        <a:xfrm>
          <a:off x="0" y="0"/>
          <a:ext cx="0" cy="0"/>
          <a:chOff x="0" y="0"/>
          <a:chExt cx="0" cy="0"/>
        </a:xfrm>
      </p:grpSpPr>
      <p:pic>
        <p:nvPicPr>
          <p:cNvPr id="15" name="Image 0" descr="preencoded.png">
            <a:extLst>
              <a:ext uri="{FF2B5EF4-FFF2-40B4-BE49-F238E27FC236}">
                <a16:creationId xmlns:a16="http://schemas.microsoft.com/office/drawing/2014/main" id="{EEB22857-DAB0-007F-2F75-93D72A6CEBDF}"/>
              </a:ext>
            </a:extLst>
          </p:cNvPr>
          <p:cNvPicPr>
            <a:picLocks noChangeAspect="1"/>
          </p:cNvPicPr>
          <p:nvPr/>
        </p:nvPicPr>
        <p:blipFill>
          <a:blip r:embed="rId2"/>
          <a:stretch>
            <a:fillRect/>
          </a:stretch>
        </p:blipFill>
        <p:spPr>
          <a:xfrm>
            <a:off x="0" y="0"/>
            <a:ext cx="14630400" cy="8229600"/>
          </a:xfrm>
          <a:prstGeom prst="rect">
            <a:avLst/>
          </a:prstGeom>
        </p:spPr>
      </p:pic>
      <p:pic>
        <p:nvPicPr>
          <p:cNvPr id="3" name="Picture 2">
            <a:extLst>
              <a:ext uri="{FF2B5EF4-FFF2-40B4-BE49-F238E27FC236}">
                <a16:creationId xmlns:a16="http://schemas.microsoft.com/office/drawing/2014/main" id="{AEA070A6-7A1A-D1FD-8E00-B432DD35500B}"/>
              </a:ext>
            </a:extLst>
          </p:cNvPr>
          <p:cNvPicPr>
            <a:picLocks noChangeAspect="1"/>
          </p:cNvPicPr>
          <p:nvPr/>
        </p:nvPicPr>
        <p:blipFill>
          <a:blip r:embed="rId3"/>
          <a:stretch>
            <a:fillRect/>
          </a:stretch>
        </p:blipFill>
        <p:spPr>
          <a:xfrm>
            <a:off x="0" y="0"/>
            <a:ext cx="14630400" cy="8229600"/>
          </a:xfrm>
          <a:prstGeom prst="rect">
            <a:avLst/>
          </a:prstGeom>
        </p:spPr>
      </p:pic>
      <p:sp>
        <p:nvSpPr>
          <p:cNvPr id="2" name="Rectangle 1">
            <a:extLst>
              <a:ext uri="{FF2B5EF4-FFF2-40B4-BE49-F238E27FC236}">
                <a16:creationId xmlns:a16="http://schemas.microsoft.com/office/drawing/2014/main" id="{0D84243C-B213-8284-D7D2-8EF35198158C}"/>
              </a:ext>
            </a:extLst>
          </p:cNvPr>
          <p:cNvSpPr>
            <a:spLocks noChangeArrowheads="1"/>
          </p:cNvSpPr>
          <p:nvPr/>
        </p:nvSpPr>
        <p:spPr bwMode="auto">
          <a:xfrm>
            <a:off x="491923" y="4230216"/>
            <a:ext cx="13351913" cy="4770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5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8018D66E-E8BB-1C74-62C1-8E5348BFD453}"/>
              </a:ext>
            </a:extLst>
          </p:cNvPr>
          <p:cNvPicPr>
            <a:picLocks noChangeAspect="1"/>
          </p:cNvPicPr>
          <p:nvPr/>
        </p:nvPicPr>
        <p:blipFill>
          <a:blip r:embed="rId4"/>
          <a:stretch>
            <a:fillRect/>
          </a:stretch>
        </p:blipFill>
        <p:spPr>
          <a:xfrm>
            <a:off x="1219200" y="922784"/>
            <a:ext cx="12192000" cy="6621016"/>
          </a:xfrm>
          <a:prstGeom prst="rect">
            <a:avLst/>
          </a:prstGeom>
        </p:spPr>
      </p:pic>
      <p:sp>
        <p:nvSpPr>
          <p:cNvPr id="7" name="TextBox 6">
            <a:extLst>
              <a:ext uri="{FF2B5EF4-FFF2-40B4-BE49-F238E27FC236}">
                <a16:creationId xmlns:a16="http://schemas.microsoft.com/office/drawing/2014/main" id="{A28A9025-F587-3642-49AA-9AD6B0CE6C93}"/>
              </a:ext>
            </a:extLst>
          </p:cNvPr>
          <p:cNvSpPr txBox="1"/>
          <p:nvPr/>
        </p:nvSpPr>
        <p:spPr>
          <a:xfrm>
            <a:off x="4487779" y="276726"/>
            <a:ext cx="5814461" cy="369332"/>
          </a:xfrm>
          <a:prstGeom prst="rect">
            <a:avLst/>
          </a:prstGeom>
          <a:noFill/>
        </p:spPr>
        <p:txBody>
          <a:bodyPr wrap="square" rtlCol="0">
            <a:spAutoFit/>
          </a:bodyPr>
          <a:lstStyle/>
          <a:p>
            <a:r>
              <a:rPr lang="en-IN" dirty="0">
                <a:solidFill>
                  <a:schemeClr val="bg1"/>
                </a:solidFill>
              </a:rPr>
              <a:t>Proposed Hybrid Adder power in Spartan 7 board</a:t>
            </a:r>
          </a:p>
        </p:txBody>
      </p:sp>
    </p:spTree>
    <p:extLst>
      <p:ext uri="{BB962C8B-B14F-4D97-AF65-F5344CB8AC3E}">
        <p14:creationId xmlns:p14="http://schemas.microsoft.com/office/powerpoint/2010/main" val="829309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4" name="Image 1" descr="preencoded.png"/>
          <p:cNvPicPr>
            <a:picLocks noChangeAspect="1"/>
          </p:cNvPicPr>
          <p:nvPr/>
        </p:nvPicPr>
        <p:blipFill>
          <a:blip r:embed="rId3"/>
          <a:stretch>
            <a:fillRect/>
          </a:stretch>
        </p:blipFill>
        <p:spPr>
          <a:xfrm>
            <a:off x="9144000" y="0"/>
            <a:ext cx="5486400" cy="8229600"/>
          </a:xfrm>
          <a:prstGeom prst="rect">
            <a:avLst/>
          </a:prstGeom>
        </p:spPr>
      </p:pic>
      <p:pic>
        <p:nvPicPr>
          <p:cNvPr id="8" name="Picture 7">
            <a:extLst>
              <a:ext uri="{FF2B5EF4-FFF2-40B4-BE49-F238E27FC236}">
                <a16:creationId xmlns:a16="http://schemas.microsoft.com/office/drawing/2014/main" id="{7E8D7E7F-C1EF-06BD-F564-C985EB4DD848}"/>
              </a:ext>
            </a:extLst>
          </p:cNvPr>
          <p:cNvPicPr>
            <a:picLocks noChangeAspect="1"/>
          </p:cNvPicPr>
          <p:nvPr/>
        </p:nvPicPr>
        <p:blipFill>
          <a:blip r:embed="rId4"/>
          <a:stretch>
            <a:fillRect/>
          </a:stretch>
        </p:blipFill>
        <p:spPr>
          <a:xfrm>
            <a:off x="0" y="0"/>
            <a:ext cx="14630400" cy="8229600"/>
          </a:xfrm>
          <a:prstGeom prst="rect">
            <a:avLst/>
          </a:prstGeom>
        </p:spPr>
      </p:pic>
      <p:sp>
        <p:nvSpPr>
          <p:cNvPr id="6" name="Text 1"/>
          <p:cNvSpPr/>
          <p:nvPr/>
        </p:nvSpPr>
        <p:spPr>
          <a:xfrm>
            <a:off x="5360982" y="242819"/>
            <a:ext cx="3246363" cy="542092"/>
          </a:xfrm>
          <a:prstGeom prst="rect">
            <a:avLst/>
          </a:prstGeom>
          <a:noFill/>
          <a:ln/>
        </p:spPr>
        <p:txBody>
          <a:bodyPr wrap="none" rtlCol="0" anchor="t"/>
          <a:lstStyle/>
          <a:p>
            <a:pPr marL="0" indent="0">
              <a:lnSpc>
                <a:spcPts val="4269"/>
              </a:lnSpc>
              <a:buNone/>
            </a:pPr>
            <a:r>
              <a:rPr lang="en-US" sz="3200" dirty="0">
                <a:solidFill>
                  <a:schemeClr val="accent4"/>
                </a:solidFill>
                <a:latin typeface="Times New Roman" panose="02020603050405020304" pitchFamily="18" charset="0"/>
                <a:cs typeface="Times New Roman" panose="02020603050405020304" pitchFamily="18" charset="0"/>
              </a:rPr>
              <a:t>INTRODUCTION</a:t>
            </a:r>
          </a:p>
        </p:txBody>
      </p:sp>
      <p:sp>
        <p:nvSpPr>
          <p:cNvPr id="3" name="TextBox 2">
            <a:extLst>
              <a:ext uri="{FF2B5EF4-FFF2-40B4-BE49-F238E27FC236}">
                <a16:creationId xmlns:a16="http://schemas.microsoft.com/office/drawing/2014/main" id="{2CF123FD-7FFC-94F9-ECC1-2FCB89F80893}"/>
              </a:ext>
            </a:extLst>
          </p:cNvPr>
          <p:cNvSpPr txBox="1"/>
          <p:nvPr/>
        </p:nvSpPr>
        <p:spPr>
          <a:xfrm>
            <a:off x="449291" y="1211580"/>
            <a:ext cx="8129201" cy="1492716"/>
          </a:xfrm>
          <a:prstGeom prst="rect">
            <a:avLst/>
          </a:prstGeom>
          <a:noFill/>
        </p:spPr>
        <p:txBody>
          <a:bodyPr wrap="square" rtlCol="0">
            <a:spAutoFit/>
          </a:bodyPr>
          <a:lstStyle/>
          <a:p>
            <a:r>
              <a:rPr lang="en-IN" sz="2500" b="1" dirty="0">
                <a:solidFill>
                  <a:srgbClr val="FFC000"/>
                </a:solidFill>
                <a:latin typeface="Times New Roman" panose="02020603050405020304" pitchFamily="18" charset="0"/>
                <a:cs typeface="Times New Roman" panose="02020603050405020304" pitchFamily="18" charset="0"/>
              </a:rPr>
              <a:t>A FIR Filter consists of 3 main components:</a:t>
            </a:r>
          </a:p>
          <a:p>
            <a:pPr marL="457200" indent="-457200" algn="just">
              <a:buFont typeface="+mj-lt"/>
              <a:buAutoNum type="arabicPeriod"/>
            </a:pPr>
            <a:r>
              <a:rPr lang="en-IN" sz="2200" dirty="0">
                <a:solidFill>
                  <a:schemeClr val="bg1">
                    <a:lumMod val="95000"/>
                  </a:schemeClr>
                </a:solidFill>
                <a:latin typeface="Times New Roman" panose="02020603050405020304" pitchFamily="18" charset="0"/>
                <a:cs typeface="Times New Roman" panose="02020603050405020304" pitchFamily="18" charset="0"/>
              </a:rPr>
              <a:t>D Flip–Flop: to implement a simple delay</a:t>
            </a:r>
          </a:p>
          <a:p>
            <a:pPr marL="457200" indent="-457200" algn="just">
              <a:buFont typeface="+mj-lt"/>
              <a:buAutoNum type="arabicPeriod"/>
            </a:pPr>
            <a:r>
              <a:rPr lang="en-IN" sz="2200" dirty="0">
                <a:solidFill>
                  <a:schemeClr val="bg1">
                    <a:lumMod val="95000"/>
                  </a:schemeClr>
                </a:solidFill>
                <a:latin typeface="Times New Roman" panose="02020603050405020304" pitchFamily="18" charset="0"/>
                <a:cs typeface="Times New Roman" panose="02020603050405020304" pitchFamily="18" charset="0"/>
              </a:rPr>
              <a:t>Adder: to sum the nodes at the end of each tap</a:t>
            </a:r>
          </a:p>
          <a:p>
            <a:pPr marL="457200" indent="-457200" algn="just">
              <a:buFont typeface="+mj-lt"/>
              <a:buAutoNum type="arabicPeriod"/>
            </a:pPr>
            <a:r>
              <a:rPr lang="en-IN" sz="2200" dirty="0">
                <a:solidFill>
                  <a:schemeClr val="bg1">
                    <a:lumMod val="95000"/>
                  </a:schemeClr>
                </a:solidFill>
                <a:latin typeface="Times New Roman" panose="02020603050405020304" pitchFamily="18" charset="0"/>
                <a:cs typeface="Times New Roman" panose="02020603050405020304" pitchFamily="18" charset="0"/>
              </a:rPr>
              <a:t>Multiplier: to implement the coefficients</a:t>
            </a:r>
          </a:p>
        </p:txBody>
      </p:sp>
      <p:sp>
        <p:nvSpPr>
          <p:cNvPr id="5" name="TextBox 4">
            <a:extLst>
              <a:ext uri="{FF2B5EF4-FFF2-40B4-BE49-F238E27FC236}">
                <a16:creationId xmlns:a16="http://schemas.microsoft.com/office/drawing/2014/main" id="{5177D4B0-ABEB-6A28-435A-CF5F62117801}"/>
              </a:ext>
            </a:extLst>
          </p:cNvPr>
          <p:cNvSpPr txBox="1"/>
          <p:nvPr/>
        </p:nvSpPr>
        <p:spPr>
          <a:xfrm>
            <a:off x="297180" y="3462709"/>
            <a:ext cx="6590870" cy="584775"/>
          </a:xfrm>
          <a:prstGeom prst="rect">
            <a:avLst/>
          </a:prstGeom>
          <a:noFill/>
        </p:spPr>
        <p:txBody>
          <a:bodyPr wrap="square" rtlCol="0">
            <a:spAutoFit/>
          </a:bodyPr>
          <a:lstStyle/>
          <a:p>
            <a:r>
              <a:rPr lang="en-IN" sz="2500" b="1" dirty="0">
                <a:solidFill>
                  <a:srgbClr val="FFC000"/>
                </a:solidFill>
                <a:latin typeface="Times New Roman" panose="02020603050405020304" pitchFamily="18" charset="0"/>
                <a:cs typeface="Times New Roman" panose="02020603050405020304" pitchFamily="18" charset="0"/>
              </a:rPr>
              <a:t>Uniqueness</a:t>
            </a:r>
            <a:r>
              <a:rPr lang="en-IN" sz="3200" dirty="0">
                <a:solidFill>
                  <a:srgbClr val="FFC000"/>
                </a:solidFill>
                <a:latin typeface="Times New Roman" panose="02020603050405020304" pitchFamily="18" charset="0"/>
                <a:cs typeface="Times New Roman" panose="02020603050405020304" pitchFamily="18" charset="0"/>
              </a:rPr>
              <a:t>:</a:t>
            </a:r>
          </a:p>
        </p:txBody>
      </p:sp>
      <p:sp>
        <p:nvSpPr>
          <p:cNvPr id="17" name="TextBox 16">
            <a:extLst>
              <a:ext uri="{FF2B5EF4-FFF2-40B4-BE49-F238E27FC236}">
                <a16:creationId xmlns:a16="http://schemas.microsoft.com/office/drawing/2014/main" id="{11A6EF96-E38A-6095-CD1E-E9777C570084}"/>
              </a:ext>
            </a:extLst>
          </p:cNvPr>
          <p:cNvSpPr txBox="1"/>
          <p:nvPr/>
        </p:nvSpPr>
        <p:spPr>
          <a:xfrm>
            <a:off x="297180" y="4074616"/>
            <a:ext cx="8232102" cy="3046988"/>
          </a:xfrm>
          <a:prstGeom prst="rect">
            <a:avLst/>
          </a:prstGeom>
          <a:noFill/>
        </p:spPr>
        <p:txBody>
          <a:bodyPr wrap="square" rtlCol="0">
            <a:spAutoFit/>
          </a:bodyPr>
          <a:lstStyle/>
          <a:p>
            <a:pPr algn="just">
              <a:buNone/>
            </a:pPr>
            <a:r>
              <a:rPr lang="en-US" sz="2400" dirty="0">
                <a:solidFill>
                  <a:schemeClr val="bg1">
                    <a:lumMod val="95000"/>
                  </a:schemeClr>
                </a:solidFill>
                <a:latin typeface="Times New Roman" panose="02020603050405020304" pitchFamily="18" charset="0"/>
                <a:cs typeface="Times New Roman" panose="02020603050405020304" pitchFamily="18" charset="0"/>
              </a:rPr>
              <a:t>This enhanced FIR filter design stands out due to its hybrid adder-multiplier architecture, which significantly reduces power consumption and computational delay compared to conventional designs. The integration of a Ling adder and a Sparse Kogge-Stone adder optimizes carry propagation, while a custom hybrid multiplier accelerates multiplication operations. Additionally, the parallel-serial combination tree efficiently sums filter outputs, enhancing processing speed. </a:t>
            </a:r>
          </a:p>
        </p:txBody>
      </p:sp>
      <p:sp>
        <p:nvSpPr>
          <p:cNvPr id="10" name="Rectangle 9">
            <a:extLst>
              <a:ext uri="{FF2B5EF4-FFF2-40B4-BE49-F238E27FC236}">
                <a16:creationId xmlns:a16="http://schemas.microsoft.com/office/drawing/2014/main" id="{A3761CF5-1556-ED93-11E5-EA506DDD9443}"/>
              </a:ext>
            </a:extLst>
          </p:cNvPr>
          <p:cNvSpPr/>
          <p:nvPr/>
        </p:nvSpPr>
        <p:spPr>
          <a:xfrm>
            <a:off x="8846820" y="1211580"/>
            <a:ext cx="5486400" cy="4940786"/>
          </a:xfrm>
          <a:prstGeom prst="rect">
            <a:avLst/>
          </a:prstGeom>
          <a:blipFill dpi="0" rotWithShape="1">
            <a:blip r:embed="rId5">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FFB13C92-A389-D4A6-5CFC-C93879A9DFB8}"/>
              </a:ext>
            </a:extLst>
          </p:cNvPr>
          <p:cNvSpPr txBox="1"/>
          <p:nvPr/>
        </p:nvSpPr>
        <p:spPr>
          <a:xfrm>
            <a:off x="10169911" y="6445405"/>
            <a:ext cx="3211551" cy="369332"/>
          </a:xfrm>
          <a:prstGeom prst="rect">
            <a:avLst/>
          </a:prstGeom>
          <a:noFill/>
        </p:spPr>
        <p:txBody>
          <a:bodyPr wrap="square" rtlCol="0">
            <a:spAutoFit/>
          </a:bodyPr>
          <a:lstStyle/>
          <a:p>
            <a:pPr algn="ctr"/>
            <a:r>
              <a:rPr lang="en-US" dirty="0">
                <a:solidFill>
                  <a:schemeClr val="bg1"/>
                </a:solidFill>
                <a:latin typeface="Times New Roman" panose="02020603050405020304" pitchFamily="18" charset="0"/>
                <a:cs typeface="Times New Roman" panose="02020603050405020304" pitchFamily="18" charset="0"/>
              </a:rPr>
              <a:t>Fig: FIR Filter Block Diagram</a:t>
            </a:r>
            <a:endParaRPr lang="en-IN"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1FB933-FAF4-5C5A-6DC9-812F461B14F5}"/>
            </a:ext>
          </a:extLst>
        </p:cNvPr>
        <p:cNvGrpSpPr/>
        <p:nvPr/>
      </p:nvGrpSpPr>
      <p:grpSpPr>
        <a:xfrm>
          <a:off x="0" y="0"/>
          <a:ext cx="0" cy="0"/>
          <a:chOff x="0" y="0"/>
          <a:chExt cx="0" cy="0"/>
        </a:xfrm>
      </p:grpSpPr>
      <p:pic>
        <p:nvPicPr>
          <p:cNvPr id="15" name="Image 0" descr="preencoded.png">
            <a:extLst>
              <a:ext uri="{FF2B5EF4-FFF2-40B4-BE49-F238E27FC236}">
                <a16:creationId xmlns:a16="http://schemas.microsoft.com/office/drawing/2014/main" id="{51907278-59BC-8C2B-624F-5B658D6244D9}"/>
              </a:ext>
            </a:extLst>
          </p:cNvPr>
          <p:cNvPicPr>
            <a:picLocks noChangeAspect="1"/>
          </p:cNvPicPr>
          <p:nvPr/>
        </p:nvPicPr>
        <p:blipFill>
          <a:blip r:embed="rId2"/>
          <a:stretch>
            <a:fillRect/>
          </a:stretch>
        </p:blipFill>
        <p:spPr>
          <a:xfrm>
            <a:off x="0" y="0"/>
            <a:ext cx="14630400" cy="8229600"/>
          </a:xfrm>
          <a:prstGeom prst="rect">
            <a:avLst/>
          </a:prstGeom>
        </p:spPr>
      </p:pic>
      <p:pic>
        <p:nvPicPr>
          <p:cNvPr id="3" name="Picture 2">
            <a:extLst>
              <a:ext uri="{FF2B5EF4-FFF2-40B4-BE49-F238E27FC236}">
                <a16:creationId xmlns:a16="http://schemas.microsoft.com/office/drawing/2014/main" id="{87DF1D0B-85D8-8CBB-BFAC-4D387DE16CC3}"/>
              </a:ext>
            </a:extLst>
          </p:cNvPr>
          <p:cNvPicPr>
            <a:picLocks noChangeAspect="1"/>
          </p:cNvPicPr>
          <p:nvPr/>
        </p:nvPicPr>
        <p:blipFill>
          <a:blip r:embed="rId3"/>
          <a:stretch>
            <a:fillRect/>
          </a:stretch>
        </p:blipFill>
        <p:spPr>
          <a:xfrm>
            <a:off x="0" y="0"/>
            <a:ext cx="14630400" cy="8229600"/>
          </a:xfrm>
          <a:prstGeom prst="rect">
            <a:avLst/>
          </a:prstGeom>
        </p:spPr>
      </p:pic>
      <p:sp>
        <p:nvSpPr>
          <p:cNvPr id="2" name="Rectangle 1">
            <a:extLst>
              <a:ext uri="{FF2B5EF4-FFF2-40B4-BE49-F238E27FC236}">
                <a16:creationId xmlns:a16="http://schemas.microsoft.com/office/drawing/2014/main" id="{F112C5B3-4FCD-F256-50EA-FD2D82D2E0D7}"/>
              </a:ext>
            </a:extLst>
          </p:cNvPr>
          <p:cNvSpPr>
            <a:spLocks noChangeArrowheads="1"/>
          </p:cNvSpPr>
          <p:nvPr/>
        </p:nvSpPr>
        <p:spPr bwMode="auto">
          <a:xfrm>
            <a:off x="491923" y="4230216"/>
            <a:ext cx="13351913" cy="4770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5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39A47219-2802-6B79-228E-414D0A7F1C6B}"/>
              </a:ext>
            </a:extLst>
          </p:cNvPr>
          <p:cNvPicPr>
            <a:picLocks noChangeAspect="1"/>
          </p:cNvPicPr>
          <p:nvPr/>
        </p:nvPicPr>
        <p:blipFill>
          <a:blip r:embed="rId4"/>
          <a:srcRect/>
          <a:stretch/>
        </p:blipFill>
        <p:spPr>
          <a:xfrm>
            <a:off x="1429852" y="922784"/>
            <a:ext cx="11770695" cy="6621016"/>
          </a:xfrm>
          <a:prstGeom prst="rect">
            <a:avLst/>
          </a:prstGeom>
        </p:spPr>
      </p:pic>
      <p:sp>
        <p:nvSpPr>
          <p:cNvPr id="7" name="TextBox 6">
            <a:extLst>
              <a:ext uri="{FF2B5EF4-FFF2-40B4-BE49-F238E27FC236}">
                <a16:creationId xmlns:a16="http://schemas.microsoft.com/office/drawing/2014/main" id="{01036CFC-42A2-FA59-8229-A2E828FDF2D1}"/>
              </a:ext>
            </a:extLst>
          </p:cNvPr>
          <p:cNvSpPr txBox="1"/>
          <p:nvPr/>
        </p:nvSpPr>
        <p:spPr>
          <a:xfrm>
            <a:off x="4487779" y="276726"/>
            <a:ext cx="5814461" cy="369332"/>
          </a:xfrm>
          <a:prstGeom prst="rect">
            <a:avLst/>
          </a:prstGeom>
          <a:noFill/>
        </p:spPr>
        <p:txBody>
          <a:bodyPr wrap="square" rtlCol="0">
            <a:spAutoFit/>
          </a:bodyPr>
          <a:lstStyle/>
          <a:p>
            <a:r>
              <a:rPr lang="en-IN" dirty="0">
                <a:solidFill>
                  <a:schemeClr val="bg1"/>
                </a:solidFill>
              </a:rPr>
              <a:t>Proposed Hybrid Adder power in Spartan 7 board</a:t>
            </a:r>
          </a:p>
        </p:txBody>
      </p:sp>
    </p:spTree>
    <p:extLst>
      <p:ext uri="{BB962C8B-B14F-4D97-AF65-F5344CB8AC3E}">
        <p14:creationId xmlns:p14="http://schemas.microsoft.com/office/powerpoint/2010/main" val="11933189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622B15-2482-B316-220D-3301FA703BF5}"/>
            </a:ext>
          </a:extLst>
        </p:cNvPr>
        <p:cNvGrpSpPr/>
        <p:nvPr/>
      </p:nvGrpSpPr>
      <p:grpSpPr>
        <a:xfrm>
          <a:off x="0" y="0"/>
          <a:ext cx="0" cy="0"/>
          <a:chOff x="0" y="0"/>
          <a:chExt cx="0" cy="0"/>
        </a:xfrm>
      </p:grpSpPr>
      <p:pic>
        <p:nvPicPr>
          <p:cNvPr id="15" name="Image 0" descr="preencoded.png">
            <a:extLst>
              <a:ext uri="{FF2B5EF4-FFF2-40B4-BE49-F238E27FC236}">
                <a16:creationId xmlns:a16="http://schemas.microsoft.com/office/drawing/2014/main" id="{19C2D26D-9F7D-460F-CDB5-22444A8C9F48}"/>
              </a:ext>
            </a:extLst>
          </p:cNvPr>
          <p:cNvPicPr>
            <a:picLocks noChangeAspect="1"/>
          </p:cNvPicPr>
          <p:nvPr/>
        </p:nvPicPr>
        <p:blipFill>
          <a:blip r:embed="rId2"/>
          <a:stretch>
            <a:fillRect/>
          </a:stretch>
        </p:blipFill>
        <p:spPr>
          <a:xfrm>
            <a:off x="0" y="0"/>
            <a:ext cx="14630400" cy="8229600"/>
          </a:xfrm>
          <a:prstGeom prst="rect">
            <a:avLst/>
          </a:prstGeom>
        </p:spPr>
      </p:pic>
      <p:pic>
        <p:nvPicPr>
          <p:cNvPr id="3" name="Picture 2">
            <a:extLst>
              <a:ext uri="{FF2B5EF4-FFF2-40B4-BE49-F238E27FC236}">
                <a16:creationId xmlns:a16="http://schemas.microsoft.com/office/drawing/2014/main" id="{C3867A05-D0AF-70DB-90F3-690FC9231C1D}"/>
              </a:ext>
            </a:extLst>
          </p:cNvPr>
          <p:cNvPicPr>
            <a:picLocks noChangeAspect="1"/>
          </p:cNvPicPr>
          <p:nvPr/>
        </p:nvPicPr>
        <p:blipFill>
          <a:blip r:embed="rId3"/>
          <a:stretch>
            <a:fillRect/>
          </a:stretch>
        </p:blipFill>
        <p:spPr>
          <a:xfrm>
            <a:off x="0" y="0"/>
            <a:ext cx="14630400" cy="8229600"/>
          </a:xfrm>
          <a:prstGeom prst="rect">
            <a:avLst/>
          </a:prstGeom>
        </p:spPr>
      </p:pic>
      <p:sp>
        <p:nvSpPr>
          <p:cNvPr id="5" name="TextBox 4">
            <a:extLst>
              <a:ext uri="{FF2B5EF4-FFF2-40B4-BE49-F238E27FC236}">
                <a16:creationId xmlns:a16="http://schemas.microsoft.com/office/drawing/2014/main" id="{C890F3DF-EC99-0A0D-8A07-A35315486FB6}"/>
              </a:ext>
            </a:extLst>
          </p:cNvPr>
          <p:cNvSpPr txBox="1"/>
          <p:nvPr/>
        </p:nvSpPr>
        <p:spPr>
          <a:xfrm>
            <a:off x="799171" y="1657815"/>
            <a:ext cx="6233531" cy="369332"/>
          </a:xfrm>
          <a:prstGeom prst="rect">
            <a:avLst/>
          </a:prstGeom>
          <a:noFill/>
        </p:spPr>
        <p:txBody>
          <a:bodyPr wrap="square" rtlCol="0">
            <a:spAutoFit/>
          </a:bodyPr>
          <a:lstStyle/>
          <a:p>
            <a:endParaRPr lang="en-IN" dirty="0">
              <a:solidFill>
                <a:schemeClr val="bg1"/>
              </a:solidFill>
            </a:endParaRPr>
          </a:p>
        </p:txBody>
      </p:sp>
      <p:sp>
        <p:nvSpPr>
          <p:cNvPr id="6" name="TextBox 5">
            <a:extLst>
              <a:ext uri="{FF2B5EF4-FFF2-40B4-BE49-F238E27FC236}">
                <a16:creationId xmlns:a16="http://schemas.microsoft.com/office/drawing/2014/main" id="{5BAC3426-257F-EEBF-FEC9-C96496326584}"/>
              </a:ext>
            </a:extLst>
          </p:cNvPr>
          <p:cNvSpPr txBox="1"/>
          <p:nvPr/>
        </p:nvSpPr>
        <p:spPr>
          <a:xfrm>
            <a:off x="646771" y="1353015"/>
            <a:ext cx="6233531" cy="369332"/>
          </a:xfrm>
          <a:prstGeom prst="rect">
            <a:avLst/>
          </a:prstGeom>
          <a:noFill/>
        </p:spPr>
        <p:txBody>
          <a:bodyPr wrap="square" rtlCol="0">
            <a:spAutoFit/>
          </a:bodyPr>
          <a:lstStyle/>
          <a:p>
            <a:endParaRPr lang="en-IN" dirty="0">
              <a:solidFill>
                <a:schemeClr val="bg1"/>
              </a:solidFill>
            </a:endParaRPr>
          </a:p>
        </p:txBody>
      </p:sp>
      <mc:AlternateContent xmlns:mc="http://schemas.openxmlformats.org/markup-compatibility/2006" xmlns:p14="http://schemas.microsoft.com/office/powerpoint/2010/main">
        <mc:Choice Requires="p14">
          <p:contentPart p14:bwMode="auto" r:id="rId4">
            <p14:nvContentPartPr>
              <p14:cNvPr id="8" name="Ink 7">
                <a:extLst>
                  <a:ext uri="{FF2B5EF4-FFF2-40B4-BE49-F238E27FC236}">
                    <a16:creationId xmlns:a16="http://schemas.microsoft.com/office/drawing/2014/main" id="{9B447B87-637C-7862-B838-3B3DD31616E3}"/>
                  </a:ext>
                </a:extLst>
              </p14:cNvPr>
              <p14:cNvContentPartPr/>
              <p14:nvPr/>
            </p14:nvContentPartPr>
            <p14:xfrm>
              <a:off x="3108875" y="559631"/>
              <a:ext cx="684720" cy="322560"/>
            </p14:xfrm>
          </p:contentPart>
        </mc:Choice>
        <mc:Fallback xmlns="">
          <p:pic>
            <p:nvPicPr>
              <p:cNvPr id="8" name="Ink 7">
                <a:extLst>
                  <a:ext uri="{FF2B5EF4-FFF2-40B4-BE49-F238E27FC236}">
                    <a16:creationId xmlns:a16="http://schemas.microsoft.com/office/drawing/2014/main" id="{9B447B87-637C-7862-B838-3B3DD31616E3}"/>
                  </a:ext>
                </a:extLst>
              </p:cNvPr>
              <p:cNvPicPr/>
              <p:nvPr/>
            </p:nvPicPr>
            <p:blipFill>
              <a:blip r:embed="rId5"/>
              <a:stretch>
                <a:fillRect/>
              </a:stretch>
            </p:blipFill>
            <p:spPr>
              <a:xfrm>
                <a:off x="3099875" y="550631"/>
                <a:ext cx="702360" cy="340200"/>
              </a:xfrm>
              <a:prstGeom prst="rect">
                <a:avLst/>
              </a:prstGeom>
            </p:spPr>
          </p:pic>
        </mc:Fallback>
      </mc:AlternateContent>
      <p:sp>
        <p:nvSpPr>
          <p:cNvPr id="7" name="TextBox 6">
            <a:extLst>
              <a:ext uri="{FF2B5EF4-FFF2-40B4-BE49-F238E27FC236}">
                <a16:creationId xmlns:a16="http://schemas.microsoft.com/office/drawing/2014/main" id="{FC3D9CA5-5271-67BD-9453-383197273533}"/>
              </a:ext>
            </a:extLst>
          </p:cNvPr>
          <p:cNvSpPr txBox="1"/>
          <p:nvPr/>
        </p:nvSpPr>
        <p:spPr>
          <a:xfrm>
            <a:off x="5449799" y="125326"/>
            <a:ext cx="3730802" cy="830997"/>
          </a:xfrm>
          <a:prstGeom prst="rect">
            <a:avLst/>
          </a:prstGeom>
          <a:noFill/>
        </p:spPr>
        <p:txBody>
          <a:bodyPr wrap="square" rtlCol="0">
            <a:spAutoFit/>
          </a:bodyPr>
          <a:lstStyle/>
          <a:p>
            <a:pPr algn="ctr"/>
            <a:r>
              <a:rPr lang="en-US" sz="4800" b="1" dirty="0">
                <a:solidFill>
                  <a:schemeClr val="bg1"/>
                </a:solidFill>
              </a:rPr>
              <a:t>Conclusion</a:t>
            </a:r>
            <a:endParaRPr lang="en-IN" sz="4800" b="1" dirty="0">
              <a:solidFill>
                <a:schemeClr val="bg1"/>
              </a:solidFill>
            </a:endParaRPr>
          </a:p>
        </p:txBody>
      </p:sp>
      <p:graphicFrame>
        <p:nvGraphicFramePr>
          <p:cNvPr id="4" name="Table 3">
            <a:extLst>
              <a:ext uri="{FF2B5EF4-FFF2-40B4-BE49-F238E27FC236}">
                <a16:creationId xmlns:a16="http://schemas.microsoft.com/office/drawing/2014/main" id="{B669EE2B-C42C-1551-481E-1DCEAF9D4B2B}"/>
              </a:ext>
            </a:extLst>
          </p:cNvPr>
          <p:cNvGraphicFramePr>
            <a:graphicFrameLocks noGrp="1"/>
          </p:cNvGraphicFramePr>
          <p:nvPr>
            <p:extLst>
              <p:ext uri="{D42A27DB-BD31-4B8C-83A1-F6EECF244321}">
                <p14:modId xmlns:p14="http://schemas.microsoft.com/office/powerpoint/2010/main" val="4256779798"/>
              </p:ext>
            </p:extLst>
          </p:nvPr>
        </p:nvGraphicFramePr>
        <p:xfrm>
          <a:off x="955040" y="1081649"/>
          <a:ext cx="12364720" cy="6071484"/>
        </p:xfrm>
        <a:graphic>
          <a:graphicData uri="http://schemas.openxmlformats.org/drawingml/2006/table">
            <a:tbl>
              <a:tblPr firstRow="1" firstCol="1" bandRow="1">
                <a:tableStyleId>{5C22544A-7EE6-4342-B048-85BDC9FD1C3A}</a:tableStyleId>
              </a:tblPr>
              <a:tblGrid>
                <a:gridCol w="3091180">
                  <a:extLst>
                    <a:ext uri="{9D8B030D-6E8A-4147-A177-3AD203B41FA5}">
                      <a16:colId xmlns:a16="http://schemas.microsoft.com/office/drawing/2014/main" val="729531662"/>
                    </a:ext>
                  </a:extLst>
                </a:gridCol>
                <a:gridCol w="3091180">
                  <a:extLst>
                    <a:ext uri="{9D8B030D-6E8A-4147-A177-3AD203B41FA5}">
                      <a16:colId xmlns:a16="http://schemas.microsoft.com/office/drawing/2014/main" val="2390775002"/>
                    </a:ext>
                  </a:extLst>
                </a:gridCol>
                <a:gridCol w="3091180">
                  <a:extLst>
                    <a:ext uri="{9D8B030D-6E8A-4147-A177-3AD203B41FA5}">
                      <a16:colId xmlns:a16="http://schemas.microsoft.com/office/drawing/2014/main" val="1935013522"/>
                    </a:ext>
                  </a:extLst>
                </a:gridCol>
                <a:gridCol w="3091180">
                  <a:extLst>
                    <a:ext uri="{9D8B030D-6E8A-4147-A177-3AD203B41FA5}">
                      <a16:colId xmlns:a16="http://schemas.microsoft.com/office/drawing/2014/main" val="1543716123"/>
                    </a:ext>
                  </a:extLst>
                </a:gridCol>
              </a:tblGrid>
              <a:tr h="548598">
                <a:tc>
                  <a:txBody>
                    <a:bodyPr/>
                    <a:lstStyle/>
                    <a:p>
                      <a:pPr algn="ctr">
                        <a:lnSpc>
                          <a:spcPct val="107000"/>
                        </a:lnSpc>
                        <a:spcAft>
                          <a:spcPts val="800"/>
                        </a:spcAft>
                        <a:buNone/>
                      </a:pPr>
                      <a:r>
                        <a:rPr lang="en-US" sz="2000" dirty="0">
                          <a:effectLst/>
                        </a:rPr>
                        <a:t>Component</a:t>
                      </a:r>
                      <a:endParaRPr lang="en-IN" sz="3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07000"/>
                        </a:lnSpc>
                        <a:spcAft>
                          <a:spcPts val="800"/>
                        </a:spcAft>
                        <a:buNone/>
                      </a:pPr>
                      <a:r>
                        <a:rPr lang="en-US" sz="2000">
                          <a:effectLst/>
                        </a:rPr>
                        <a:t>Metric</a:t>
                      </a:r>
                      <a:endParaRPr lang="en-IN" sz="3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07000"/>
                        </a:lnSpc>
                        <a:spcAft>
                          <a:spcPts val="800"/>
                        </a:spcAft>
                        <a:buNone/>
                      </a:pPr>
                      <a:r>
                        <a:rPr lang="en-US" sz="2000">
                          <a:effectLst/>
                        </a:rPr>
                        <a:t>Conventional Design</a:t>
                      </a:r>
                      <a:endParaRPr lang="en-IN" sz="3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07000"/>
                        </a:lnSpc>
                        <a:spcAft>
                          <a:spcPts val="800"/>
                        </a:spcAft>
                        <a:buNone/>
                      </a:pPr>
                      <a:r>
                        <a:rPr lang="en-US" sz="2000" dirty="0">
                          <a:effectLst/>
                        </a:rPr>
                        <a:t>Proposed Hybrid Design Improvement</a:t>
                      </a:r>
                      <a:endParaRPr lang="en-IN" sz="3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4009681578"/>
                  </a:ext>
                </a:extLst>
              </a:tr>
              <a:tr h="348460">
                <a:tc rowSpan="3">
                  <a:txBody>
                    <a:bodyPr/>
                    <a:lstStyle/>
                    <a:p>
                      <a:pPr algn="ctr">
                        <a:lnSpc>
                          <a:spcPct val="107000"/>
                        </a:lnSpc>
                        <a:spcAft>
                          <a:spcPts val="800"/>
                        </a:spcAft>
                        <a:buNone/>
                      </a:pPr>
                      <a:r>
                        <a:rPr lang="en-IN" sz="2000" b="1" kern="1200" dirty="0">
                          <a:solidFill>
                            <a:schemeClr val="lt1"/>
                          </a:solidFill>
                          <a:effectLst/>
                          <a:latin typeface="+mn-lt"/>
                          <a:ea typeface="+mn-ea"/>
                          <a:cs typeface="+mn-cs"/>
                        </a:rPr>
                        <a:t>16-bit adders</a:t>
                      </a:r>
                    </a:p>
                  </a:txBody>
                  <a:tcPr marL="68580" marR="68580" marT="0" marB="0" anchor="ctr"/>
                </a:tc>
                <a:tc>
                  <a:txBody>
                    <a:bodyPr/>
                    <a:lstStyle/>
                    <a:p>
                      <a:pPr algn="ctr">
                        <a:lnSpc>
                          <a:spcPct val="107000"/>
                        </a:lnSpc>
                        <a:spcAft>
                          <a:spcPts val="800"/>
                        </a:spcAft>
                        <a:buNone/>
                      </a:pPr>
                      <a:r>
                        <a:rPr lang="en-US" sz="2000" dirty="0">
                          <a:effectLst/>
                        </a:rPr>
                        <a:t>Power Consumption</a:t>
                      </a:r>
                      <a:endParaRPr lang="en-IN" sz="3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07000"/>
                        </a:lnSpc>
                        <a:spcAft>
                          <a:spcPts val="800"/>
                        </a:spcAft>
                        <a:buNone/>
                      </a:pPr>
                      <a:r>
                        <a:rPr lang="en-US" sz="2000" dirty="0">
                          <a:effectLst/>
                        </a:rPr>
                        <a:t>Ling adder</a:t>
                      </a:r>
                      <a:endParaRPr lang="en-IN" sz="3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07000"/>
                        </a:lnSpc>
                        <a:spcAft>
                          <a:spcPts val="800"/>
                        </a:spcAft>
                        <a:buNone/>
                      </a:pPr>
                      <a:r>
                        <a:rPr lang="en-US" sz="2000" dirty="0">
                          <a:effectLst/>
                        </a:rPr>
                        <a:t>25.79% reduction</a:t>
                      </a:r>
                      <a:endParaRPr lang="en-IN" sz="3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429032234"/>
                  </a:ext>
                </a:extLst>
              </a:tr>
              <a:tr h="348460">
                <a:tc vMerge="1">
                  <a:txBody>
                    <a:bodyPr/>
                    <a:lstStyle/>
                    <a:p>
                      <a:pPr algn="ctr">
                        <a:lnSpc>
                          <a:spcPct val="107000"/>
                        </a:lnSpc>
                        <a:spcAft>
                          <a:spcPts val="800"/>
                        </a:spcAft>
                        <a:buNone/>
                      </a:pPr>
                      <a:endParaRPr lang="en-IN" sz="3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07000"/>
                        </a:lnSpc>
                        <a:spcAft>
                          <a:spcPts val="800"/>
                        </a:spcAft>
                        <a:buNone/>
                      </a:pPr>
                      <a:r>
                        <a:rPr lang="en-US" sz="2000" dirty="0">
                          <a:effectLst/>
                        </a:rPr>
                        <a:t>Delay</a:t>
                      </a:r>
                      <a:endParaRPr lang="en-IN" sz="3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07000"/>
                        </a:lnSpc>
                        <a:spcAft>
                          <a:spcPts val="800"/>
                        </a:spcAft>
                        <a:buNone/>
                      </a:pPr>
                      <a:r>
                        <a:rPr lang="en-US" sz="2000" dirty="0">
                          <a:effectLst/>
                        </a:rPr>
                        <a:t>Ling adder</a:t>
                      </a:r>
                      <a:endParaRPr lang="en-IN" sz="3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07000"/>
                        </a:lnSpc>
                        <a:spcAft>
                          <a:spcPts val="800"/>
                        </a:spcAft>
                        <a:buNone/>
                      </a:pPr>
                      <a:r>
                        <a:rPr lang="en-US" sz="2000" dirty="0">
                          <a:effectLst/>
                        </a:rPr>
                        <a:t>6.797% reduction</a:t>
                      </a:r>
                      <a:endParaRPr lang="en-IN" sz="3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3502191276"/>
                  </a:ext>
                </a:extLst>
              </a:tr>
              <a:tr h="348460">
                <a:tc vMerge="1">
                  <a:txBody>
                    <a:bodyPr/>
                    <a:lstStyle/>
                    <a:p>
                      <a:pPr algn="ctr">
                        <a:lnSpc>
                          <a:spcPct val="107000"/>
                        </a:lnSpc>
                        <a:spcAft>
                          <a:spcPts val="800"/>
                        </a:spcAft>
                        <a:buNone/>
                      </a:pPr>
                      <a:endParaRPr lang="en-IN" sz="3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07000"/>
                        </a:lnSpc>
                        <a:spcAft>
                          <a:spcPts val="800"/>
                        </a:spcAft>
                        <a:buNone/>
                      </a:pPr>
                      <a:r>
                        <a:rPr lang="en-IN" sz="2000" kern="1200" dirty="0">
                          <a:solidFill>
                            <a:schemeClr val="dk1"/>
                          </a:solidFill>
                          <a:effectLst/>
                          <a:latin typeface="+mn-lt"/>
                          <a:ea typeface="+mn-ea"/>
                          <a:cs typeface="+mn-cs"/>
                        </a:rPr>
                        <a:t>Power delay product</a:t>
                      </a:r>
                    </a:p>
                  </a:txBody>
                  <a:tcPr marL="68580" marR="68580" marT="0" marB="0" anchor="ctr"/>
                </a:tc>
                <a:tc>
                  <a:txBody>
                    <a:bodyPr/>
                    <a:lstStyle/>
                    <a:p>
                      <a:pPr algn="ctr">
                        <a:lnSpc>
                          <a:spcPct val="107000"/>
                        </a:lnSpc>
                        <a:spcAft>
                          <a:spcPts val="800"/>
                        </a:spcAft>
                        <a:buNone/>
                      </a:pPr>
                      <a:r>
                        <a:rPr lang="en-IN" sz="2000" kern="1200" dirty="0">
                          <a:solidFill>
                            <a:schemeClr val="dk1"/>
                          </a:solidFill>
                          <a:effectLst/>
                          <a:latin typeface="+mn-lt"/>
                          <a:ea typeface="+mn-ea"/>
                          <a:cs typeface="+mn-cs"/>
                        </a:rPr>
                        <a:t>Ling adder</a:t>
                      </a:r>
                    </a:p>
                  </a:txBody>
                  <a:tcPr marL="68580" marR="68580" marT="0" marB="0" anchor="ctr"/>
                </a:tc>
                <a:tc>
                  <a:txBody>
                    <a:bodyPr/>
                    <a:lstStyle/>
                    <a:p>
                      <a:pPr algn="ctr">
                        <a:lnSpc>
                          <a:spcPct val="107000"/>
                        </a:lnSpc>
                        <a:spcAft>
                          <a:spcPts val="800"/>
                        </a:spcAft>
                        <a:buNone/>
                      </a:pPr>
                      <a:r>
                        <a:rPr lang="en-US" sz="2000" kern="1200" dirty="0">
                          <a:solidFill>
                            <a:schemeClr val="dk1"/>
                          </a:solidFill>
                          <a:effectLst/>
                          <a:latin typeface="+mn-lt"/>
                          <a:ea typeface="+mn-ea"/>
                          <a:cs typeface="+mn-cs"/>
                        </a:rPr>
                        <a:t>30.836% reduction</a:t>
                      </a:r>
                      <a:endParaRPr lang="en-IN" sz="2000" kern="1200" dirty="0">
                        <a:solidFill>
                          <a:schemeClr val="dk1"/>
                        </a:solidFill>
                        <a:effectLst/>
                        <a:latin typeface="+mn-lt"/>
                        <a:ea typeface="+mn-ea"/>
                        <a:cs typeface="+mn-cs"/>
                      </a:endParaRPr>
                    </a:p>
                  </a:txBody>
                  <a:tcPr marL="68580" marR="68580" marT="0" marB="0" anchor="ctr"/>
                </a:tc>
                <a:extLst>
                  <a:ext uri="{0D108BD9-81ED-4DB2-BD59-A6C34878D82A}">
                    <a16:rowId xmlns:a16="http://schemas.microsoft.com/office/drawing/2014/main" val="531945984"/>
                  </a:ext>
                </a:extLst>
              </a:tr>
              <a:tr h="348460">
                <a:tc rowSpan="6">
                  <a:txBody>
                    <a:bodyPr/>
                    <a:lstStyle/>
                    <a:p>
                      <a:pPr algn="ctr">
                        <a:lnSpc>
                          <a:spcPct val="107000"/>
                        </a:lnSpc>
                        <a:spcAft>
                          <a:spcPts val="800"/>
                        </a:spcAft>
                        <a:buNone/>
                      </a:pPr>
                      <a:r>
                        <a:rPr lang="en-US" sz="2000" dirty="0">
                          <a:effectLst/>
                        </a:rPr>
                        <a:t>32-bit Adder</a:t>
                      </a:r>
                      <a:endParaRPr lang="en-IN" sz="3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07000"/>
                        </a:lnSpc>
                        <a:spcAft>
                          <a:spcPts val="800"/>
                        </a:spcAft>
                        <a:buNone/>
                      </a:pPr>
                      <a:r>
                        <a:rPr lang="en-US" sz="2000" dirty="0">
                          <a:effectLst/>
                        </a:rPr>
                        <a:t>Power Consumption</a:t>
                      </a:r>
                      <a:endParaRPr lang="en-IN" sz="3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07000"/>
                        </a:lnSpc>
                        <a:spcAft>
                          <a:spcPts val="800"/>
                        </a:spcAft>
                        <a:buNone/>
                      </a:pPr>
                      <a:r>
                        <a:rPr lang="en-US" sz="2000">
                          <a:effectLst/>
                        </a:rPr>
                        <a:t>Ling adder</a:t>
                      </a:r>
                      <a:endParaRPr lang="en-IN" sz="3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07000"/>
                        </a:lnSpc>
                        <a:spcAft>
                          <a:spcPts val="800"/>
                        </a:spcAft>
                        <a:buNone/>
                      </a:pPr>
                      <a:r>
                        <a:rPr lang="en-US" sz="2000" dirty="0">
                          <a:effectLst/>
                        </a:rPr>
                        <a:t>33.63% reduction</a:t>
                      </a:r>
                      <a:endParaRPr lang="en-IN" sz="3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4101985"/>
                  </a:ext>
                </a:extLst>
              </a:tr>
              <a:tr h="252088">
                <a:tc vMerge="1">
                  <a:txBody>
                    <a:bodyPr/>
                    <a:lstStyle/>
                    <a:p>
                      <a:endParaRPr lang="en-IN"/>
                    </a:p>
                  </a:txBody>
                  <a:tcPr/>
                </a:tc>
                <a:tc>
                  <a:txBody>
                    <a:bodyPr/>
                    <a:lstStyle/>
                    <a:p>
                      <a:pPr algn="ctr">
                        <a:lnSpc>
                          <a:spcPct val="107000"/>
                        </a:lnSpc>
                        <a:spcAft>
                          <a:spcPts val="800"/>
                        </a:spcAft>
                        <a:buNone/>
                      </a:pPr>
                      <a:r>
                        <a:rPr lang="en-US" sz="2000" dirty="0">
                          <a:effectLst/>
                        </a:rPr>
                        <a:t>Delay</a:t>
                      </a:r>
                      <a:endParaRPr lang="en-IN" sz="3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07000"/>
                        </a:lnSpc>
                        <a:spcAft>
                          <a:spcPts val="800"/>
                        </a:spcAft>
                        <a:buNone/>
                      </a:pPr>
                      <a:r>
                        <a:rPr lang="en-US" sz="2000">
                          <a:effectLst/>
                        </a:rPr>
                        <a:t>Ling adder</a:t>
                      </a:r>
                      <a:endParaRPr lang="en-IN" sz="3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07000"/>
                        </a:lnSpc>
                        <a:spcAft>
                          <a:spcPts val="800"/>
                        </a:spcAft>
                        <a:buNone/>
                      </a:pPr>
                      <a:r>
                        <a:rPr lang="en-US" sz="2000" dirty="0">
                          <a:effectLst/>
                        </a:rPr>
                        <a:t>18.6% reduction</a:t>
                      </a:r>
                      <a:endParaRPr lang="en-IN" sz="3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2868037457"/>
                  </a:ext>
                </a:extLst>
              </a:tr>
              <a:tr h="253430">
                <a:tc vMerge="1">
                  <a:txBody>
                    <a:bodyPr/>
                    <a:lstStyle/>
                    <a:p>
                      <a:endParaRPr lang="en-IN"/>
                    </a:p>
                  </a:txBody>
                  <a:tcPr/>
                </a:tc>
                <a:tc>
                  <a:txBody>
                    <a:bodyPr/>
                    <a:lstStyle/>
                    <a:p>
                      <a:pPr algn="ctr">
                        <a:lnSpc>
                          <a:spcPct val="107000"/>
                        </a:lnSpc>
                        <a:spcAft>
                          <a:spcPts val="800"/>
                        </a:spcAft>
                        <a:buNone/>
                      </a:pPr>
                      <a:r>
                        <a:rPr lang="en-IN" sz="2000" kern="1200" dirty="0">
                          <a:solidFill>
                            <a:schemeClr val="dk1"/>
                          </a:solidFill>
                          <a:effectLst/>
                          <a:latin typeface="+mn-lt"/>
                          <a:ea typeface="+mn-ea"/>
                          <a:cs typeface="+mn-cs"/>
                        </a:rPr>
                        <a:t>Power delay product</a:t>
                      </a:r>
                    </a:p>
                  </a:txBody>
                  <a:tcPr marL="68580" marR="68580" marT="0" marB="0" anchor="ctr"/>
                </a:tc>
                <a:tc>
                  <a:txBody>
                    <a:bodyPr/>
                    <a:lstStyle/>
                    <a:p>
                      <a:pPr algn="ctr">
                        <a:lnSpc>
                          <a:spcPct val="107000"/>
                        </a:lnSpc>
                        <a:spcAft>
                          <a:spcPts val="800"/>
                        </a:spcAft>
                        <a:buNone/>
                      </a:pPr>
                      <a:r>
                        <a:rPr lang="en-IN" sz="2000" kern="1200" dirty="0">
                          <a:solidFill>
                            <a:schemeClr val="dk1"/>
                          </a:solidFill>
                          <a:effectLst/>
                          <a:latin typeface="+mn-lt"/>
                          <a:ea typeface="+mn-ea"/>
                          <a:cs typeface="+mn-cs"/>
                        </a:rPr>
                        <a:t>Ling adder</a:t>
                      </a:r>
                    </a:p>
                  </a:txBody>
                  <a:tcPr marL="68580" marR="68580" marT="0" marB="0" anchor="ctr"/>
                </a:tc>
                <a:tc>
                  <a:txBody>
                    <a:bodyPr/>
                    <a:lstStyle/>
                    <a:p>
                      <a:pPr algn="ctr">
                        <a:lnSpc>
                          <a:spcPct val="107000"/>
                        </a:lnSpc>
                        <a:spcAft>
                          <a:spcPts val="800"/>
                        </a:spcAft>
                        <a:buNone/>
                      </a:pPr>
                      <a:r>
                        <a:rPr lang="en-IN" sz="2000" kern="1200" dirty="0">
                          <a:solidFill>
                            <a:schemeClr val="dk1"/>
                          </a:solidFill>
                          <a:effectLst/>
                          <a:latin typeface="+mn-lt"/>
                          <a:ea typeface="+mn-ea"/>
                          <a:cs typeface="+mn-cs"/>
                        </a:rPr>
                        <a:t>45.64</a:t>
                      </a:r>
                      <a:r>
                        <a:rPr lang="en-US" sz="2000" dirty="0">
                          <a:effectLst/>
                        </a:rPr>
                        <a:t>% reduction</a:t>
                      </a:r>
                      <a:endParaRPr lang="en-IN" sz="2000" kern="1200" dirty="0">
                        <a:solidFill>
                          <a:schemeClr val="dk1"/>
                        </a:solidFill>
                        <a:effectLst/>
                        <a:latin typeface="+mn-lt"/>
                        <a:ea typeface="+mn-ea"/>
                        <a:cs typeface="+mn-cs"/>
                      </a:endParaRPr>
                    </a:p>
                  </a:txBody>
                  <a:tcPr marL="68580" marR="68580" marT="0" marB="0" anchor="ctr"/>
                </a:tc>
                <a:extLst>
                  <a:ext uri="{0D108BD9-81ED-4DB2-BD59-A6C34878D82A}">
                    <a16:rowId xmlns:a16="http://schemas.microsoft.com/office/drawing/2014/main" val="1622867664"/>
                  </a:ext>
                </a:extLst>
              </a:tr>
              <a:tr h="495707">
                <a:tc vMerge="1">
                  <a:txBody>
                    <a:bodyPr/>
                    <a:lstStyle/>
                    <a:p>
                      <a:endParaRPr lang="en-IN"/>
                    </a:p>
                  </a:txBody>
                  <a:tcPr/>
                </a:tc>
                <a:tc>
                  <a:txBody>
                    <a:bodyPr/>
                    <a:lstStyle/>
                    <a:p>
                      <a:pPr algn="ctr">
                        <a:buNone/>
                      </a:pPr>
                      <a:r>
                        <a:rPr lang="en-US" sz="2000">
                          <a:effectLst/>
                        </a:rPr>
                        <a:t>Power Consumption</a:t>
                      </a:r>
                      <a:endParaRPr lang="en-IN" sz="3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buNone/>
                      </a:pPr>
                      <a:r>
                        <a:rPr lang="en-US" sz="2000">
                          <a:effectLst/>
                        </a:rPr>
                        <a:t>Sparse Kogge–Stone adder</a:t>
                      </a:r>
                      <a:endParaRPr lang="en-IN" sz="3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buNone/>
                      </a:pPr>
                      <a:r>
                        <a:rPr lang="en-US" sz="2000">
                          <a:effectLst/>
                        </a:rPr>
                        <a:t>33.63% reduction</a:t>
                      </a:r>
                      <a:endParaRPr lang="en-IN" sz="3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210791656"/>
                  </a:ext>
                </a:extLst>
              </a:tr>
              <a:tr h="495707">
                <a:tc vMerge="1">
                  <a:txBody>
                    <a:bodyPr/>
                    <a:lstStyle/>
                    <a:p>
                      <a:endParaRPr lang="en-IN"/>
                    </a:p>
                  </a:txBody>
                  <a:tcPr/>
                </a:tc>
                <a:tc>
                  <a:txBody>
                    <a:bodyPr/>
                    <a:lstStyle/>
                    <a:p>
                      <a:pPr algn="ctr">
                        <a:buNone/>
                      </a:pPr>
                      <a:r>
                        <a:rPr lang="en-US" sz="2000">
                          <a:effectLst/>
                        </a:rPr>
                        <a:t>Delay</a:t>
                      </a:r>
                      <a:endParaRPr lang="en-IN" sz="3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buNone/>
                      </a:pPr>
                      <a:r>
                        <a:rPr lang="en-US" sz="2000" dirty="0">
                          <a:effectLst/>
                        </a:rPr>
                        <a:t>Sparse Kogge–Stone adder</a:t>
                      </a:r>
                      <a:endParaRPr lang="en-IN" sz="3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buNone/>
                      </a:pPr>
                      <a:r>
                        <a:rPr lang="en-US" sz="2000" dirty="0">
                          <a:effectLst/>
                        </a:rPr>
                        <a:t>15.36% reduction</a:t>
                      </a:r>
                      <a:endParaRPr lang="en-IN" sz="3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505214689"/>
                  </a:ext>
                </a:extLst>
              </a:tr>
              <a:tr h="517291">
                <a:tc vMerge="1">
                  <a:txBody>
                    <a:bodyPr/>
                    <a:lstStyle/>
                    <a:p>
                      <a:pPr algn="ctr">
                        <a:lnSpc>
                          <a:spcPct val="107000"/>
                        </a:lnSpc>
                        <a:spcAft>
                          <a:spcPts val="800"/>
                        </a:spcAft>
                        <a:buNone/>
                      </a:pPr>
                      <a:endParaRPr lang="en-IN" sz="3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07000"/>
                        </a:lnSpc>
                        <a:spcAft>
                          <a:spcPts val="800"/>
                        </a:spcAft>
                        <a:buNone/>
                      </a:pPr>
                      <a:r>
                        <a:rPr lang="en-IN" sz="2000" kern="1200" dirty="0">
                          <a:solidFill>
                            <a:schemeClr val="dk1"/>
                          </a:solidFill>
                          <a:effectLst/>
                          <a:latin typeface="+mn-lt"/>
                          <a:ea typeface="+mn-ea"/>
                          <a:cs typeface="+mn-cs"/>
                        </a:rPr>
                        <a:t>Power delay product</a:t>
                      </a:r>
                    </a:p>
                  </a:txBody>
                  <a:tcPr marL="68580" marR="68580" marT="0" marB="0" anchor="ctr"/>
                </a:tc>
                <a:tc>
                  <a:txBody>
                    <a:bodyPr/>
                    <a:lstStyle/>
                    <a:p>
                      <a:pPr marL="0" marR="0" lvl="0" indent="0" algn="ctr" defTabSz="914400" rtl="0" eaLnBrk="1" fontAlgn="auto" latinLnBrk="0" hangingPunct="1">
                        <a:lnSpc>
                          <a:spcPct val="107000"/>
                        </a:lnSpc>
                        <a:spcBef>
                          <a:spcPts val="0"/>
                        </a:spcBef>
                        <a:spcAft>
                          <a:spcPts val="800"/>
                        </a:spcAft>
                        <a:buClrTx/>
                        <a:buSzTx/>
                        <a:buFontTx/>
                        <a:buNone/>
                        <a:tabLst/>
                        <a:defRPr/>
                      </a:pPr>
                      <a:r>
                        <a:rPr lang="en-US" sz="2000" dirty="0">
                          <a:effectLst/>
                        </a:rPr>
                        <a:t>Sparse Kogge–Stone adder</a:t>
                      </a:r>
                      <a:endParaRPr lang="en-IN" sz="3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07000"/>
                        </a:lnSpc>
                        <a:spcAft>
                          <a:spcPts val="800"/>
                        </a:spcAft>
                        <a:buNone/>
                      </a:pPr>
                      <a:r>
                        <a:rPr lang="en-IN" sz="2000" kern="1200" dirty="0">
                          <a:solidFill>
                            <a:schemeClr val="dk1"/>
                          </a:solidFill>
                          <a:effectLst/>
                          <a:latin typeface="+mn-lt"/>
                          <a:ea typeface="+mn-ea"/>
                          <a:cs typeface="+mn-cs"/>
                        </a:rPr>
                        <a:t>43.82</a:t>
                      </a:r>
                      <a:r>
                        <a:rPr lang="en-US" sz="2000" dirty="0">
                          <a:effectLst/>
                        </a:rPr>
                        <a:t>% reduction</a:t>
                      </a:r>
                      <a:endParaRPr lang="en-IN" sz="2000" kern="1200" dirty="0">
                        <a:solidFill>
                          <a:schemeClr val="dk1"/>
                        </a:solidFill>
                        <a:effectLst/>
                        <a:latin typeface="+mn-lt"/>
                        <a:ea typeface="+mn-ea"/>
                        <a:cs typeface="+mn-cs"/>
                      </a:endParaRPr>
                    </a:p>
                  </a:txBody>
                  <a:tcPr marL="68580" marR="68580" marT="0" marB="0" anchor="ctr"/>
                </a:tc>
                <a:extLst>
                  <a:ext uri="{0D108BD9-81ED-4DB2-BD59-A6C34878D82A}">
                    <a16:rowId xmlns:a16="http://schemas.microsoft.com/office/drawing/2014/main" val="36181829"/>
                  </a:ext>
                </a:extLst>
              </a:tr>
              <a:tr h="348460">
                <a:tc rowSpan="2">
                  <a:txBody>
                    <a:bodyPr/>
                    <a:lstStyle/>
                    <a:p>
                      <a:pPr algn="ctr">
                        <a:lnSpc>
                          <a:spcPct val="107000"/>
                        </a:lnSpc>
                        <a:spcAft>
                          <a:spcPts val="800"/>
                        </a:spcAft>
                        <a:buNone/>
                      </a:pPr>
                      <a:r>
                        <a:rPr lang="en-US" sz="2000">
                          <a:effectLst/>
                        </a:rPr>
                        <a:t>16-bit Multiplier</a:t>
                      </a:r>
                      <a:endParaRPr lang="en-IN" sz="3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07000"/>
                        </a:lnSpc>
                        <a:spcAft>
                          <a:spcPts val="800"/>
                        </a:spcAft>
                        <a:buNone/>
                      </a:pPr>
                      <a:r>
                        <a:rPr lang="en-US" sz="2000" dirty="0">
                          <a:effectLst/>
                        </a:rPr>
                        <a:t>Power Consumption</a:t>
                      </a:r>
                      <a:endParaRPr lang="en-IN" sz="3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07000"/>
                        </a:lnSpc>
                        <a:spcAft>
                          <a:spcPts val="800"/>
                        </a:spcAft>
                        <a:buNone/>
                      </a:pPr>
                      <a:r>
                        <a:rPr lang="en-US" sz="2000" dirty="0">
                          <a:effectLst/>
                        </a:rPr>
                        <a:t>Vedic Multiplier</a:t>
                      </a:r>
                      <a:endParaRPr lang="en-IN" sz="3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07000"/>
                        </a:lnSpc>
                        <a:spcAft>
                          <a:spcPts val="800"/>
                        </a:spcAft>
                        <a:buNone/>
                      </a:pPr>
                      <a:r>
                        <a:rPr lang="en-US" sz="2000">
                          <a:effectLst/>
                        </a:rPr>
                        <a:t>62.415% reduction</a:t>
                      </a:r>
                      <a:endParaRPr lang="en-IN" sz="3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890283657"/>
                  </a:ext>
                </a:extLst>
              </a:tr>
              <a:tr h="348460">
                <a:tc vMerge="1">
                  <a:txBody>
                    <a:bodyPr/>
                    <a:lstStyle/>
                    <a:p>
                      <a:endParaRPr lang="en-IN"/>
                    </a:p>
                  </a:txBody>
                  <a:tcPr/>
                </a:tc>
                <a:tc>
                  <a:txBody>
                    <a:bodyPr/>
                    <a:lstStyle/>
                    <a:p>
                      <a:pPr algn="ctr">
                        <a:lnSpc>
                          <a:spcPct val="107000"/>
                        </a:lnSpc>
                        <a:spcAft>
                          <a:spcPts val="800"/>
                        </a:spcAft>
                        <a:buNone/>
                      </a:pPr>
                      <a:r>
                        <a:rPr lang="en-US" sz="2000">
                          <a:effectLst/>
                        </a:rPr>
                        <a:t>Power Consumption</a:t>
                      </a:r>
                      <a:endParaRPr lang="en-IN" sz="3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07000"/>
                        </a:lnSpc>
                        <a:spcAft>
                          <a:spcPts val="800"/>
                        </a:spcAft>
                        <a:buNone/>
                      </a:pPr>
                      <a:r>
                        <a:rPr lang="en-IN" sz="2000">
                          <a:effectLst/>
                        </a:rPr>
                        <a:t>Wallace Tree Multiplier</a:t>
                      </a:r>
                      <a:endParaRPr lang="en-IN" sz="3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07000"/>
                        </a:lnSpc>
                        <a:spcAft>
                          <a:spcPts val="800"/>
                        </a:spcAft>
                        <a:buNone/>
                      </a:pPr>
                      <a:r>
                        <a:rPr lang="en-US" sz="2000">
                          <a:effectLst/>
                        </a:rPr>
                        <a:t>69.192% reduction</a:t>
                      </a:r>
                      <a:endParaRPr lang="en-IN" sz="3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212811045"/>
                  </a:ext>
                </a:extLst>
              </a:tr>
              <a:tr h="348460">
                <a:tc rowSpan="3">
                  <a:txBody>
                    <a:bodyPr/>
                    <a:lstStyle/>
                    <a:p>
                      <a:pPr algn="ctr">
                        <a:lnSpc>
                          <a:spcPct val="107000"/>
                        </a:lnSpc>
                        <a:spcAft>
                          <a:spcPts val="800"/>
                        </a:spcAft>
                        <a:buNone/>
                      </a:pPr>
                      <a:r>
                        <a:rPr lang="en-US" sz="2000">
                          <a:effectLst/>
                        </a:rPr>
                        <a:t>16-bit 16 tap FIR Filter</a:t>
                      </a:r>
                      <a:endParaRPr lang="en-IN" sz="3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07000"/>
                        </a:lnSpc>
                        <a:spcAft>
                          <a:spcPts val="800"/>
                        </a:spcAft>
                        <a:buNone/>
                      </a:pPr>
                      <a:r>
                        <a:rPr lang="en-US" sz="2000" dirty="0">
                          <a:effectLst/>
                        </a:rPr>
                        <a:t>Power Consumption</a:t>
                      </a:r>
                      <a:endParaRPr lang="en-IN" sz="3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07000"/>
                        </a:lnSpc>
                        <a:spcAft>
                          <a:spcPts val="800"/>
                        </a:spcAft>
                        <a:buNone/>
                      </a:pPr>
                      <a:r>
                        <a:rPr lang="en-US" sz="2000">
                          <a:effectLst/>
                        </a:rPr>
                        <a:t>Arithmetic Operators</a:t>
                      </a:r>
                      <a:endParaRPr lang="en-IN" sz="3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07000"/>
                        </a:lnSpc>
                        <a:spcAft>
                          <a:spcPts val="800"/>
                        </a:spcAft>
                        <a:buNone/>
                      </a:pPr>
                      <a:r>
                        <a:rPr lang="en-US" sz="2000">
                          <a:effectLst/>
                        </a:rPr>
                        <a:t>83.82% reduction</a:t>
                      </a:r>
                      <a:endParaRPr lang="en-IN" sz="3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407371843"/>
                  </a:ext>
                </a:extLst>
              </a:tr>
              <a:tr h="348460">
                <a:tc vMerge="1">
                  <a:txBody>
                    <a:bodyPr/>
                    <a:lstStyle/>
                    <a:p>
                      <a:endParaRPr lang="en-IN"/>
                    </a:p>
                  </a:txBody>
                  <a:tcPr/>
                </a:tc>
                <a:tc>
                  <a:txBody>
                    <a:bodyPr/>
                    <a:lstStyle/>
                    <a:p>
                      <a:pPr algn="ctr">
                        <a:lnSpc>
                          <a:spcPct val="107000"/>
                        </a:lnSpc>
                        <a:spcAft>
                          <a:spcPts val="800"/>
                        </a:spcAft>
                        <a:buNone/>
                      </a:pPr>
                      <a:r>
                        <a:rPr lang="en-US" sz="2000">
                          <a:effectLst/>
                        </a:rPr>
                        <a:t>Delay</a:t>
                      </a:r>
                      <a:endParaRPr lang="en-IN" sz="3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07000"/>
                        </a:lnSpc>
                        <a:spcAft>
                          <a:spcPts val="800"/>
                        </a:spcAft>
                        <a:buNone/>
                      </a:pPr>
                      <a:r>
                        <a:rPr lang="en-US" sz="2000">
                          <a:effectLst/>
                        </a:rPr>
                        <a:t>Arithmetic Operators</a:t>
                      </a:r>
                      <a:endParaRPr lang="en-IN" sz="3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07000"/>
                        </a:lnSpc>
                        <a:spcAft>
                          <a:spcPts val="800"/>
                        </a:spcAft>
                        <a:buNone/>
                      </a:pPr>
                      <a:r>
                        <a:rPr lang="en-US" sz="2000">
                          <a:effectLst/>
                        </a:rPr>
                        <a:t>12.721% reduction</a:t>
                      </a:r>
                      <a:endParaRPr lang="en-IN" sz="3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091882057"/>
                  </a:ext>
                </a:extLst>
              </a:tr>
              <a:tr h="517291">
                <a:tc vMerge="1">
                  <a:txBody>
                    <a:bodyPr/>
                    <a:lstStyle/>
                    <a:p>
                      <a:endParaRPr lang="en-IN"/>
                    </a:p>
                  </a:txBody>
                  <a:tcPr/>
                </a:tc>
                <a:tc>
                  <a:txBody>
                    <a:bodyPr/>
                    <a:lstStyle/>
                    <a:p>
                      <a:pPr algn="ctr">
                        <a:lnSpc>
                          <a:spcPct val="107000"/>
                        </a:lnSpc>
                        <a:spcAft>
                          <a:spcPts val="800"/>
                        </a:spcAft>
                        <a:buNone/>
                      </a:pPr>
                      <a:r>
                        <a:rPr lang="en-US" sz="2000">
                          <a:effectLst/>
                        </a:rPr>
                        <a:t>Power-Delay Product (PDP)</a:t>
                      </a:r>
                      <a:endParaRPr lang="en-IN" sz="3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07000"/>
                        </a:lnSpc>
                        <a:spcAft>
                          <a:spcPts val="800"/>
                        </a:spcAft>
                        <a:buNone/>
                      </a:pPr>
                      <a:r>
                        <a:rPr lang="en-US" sz="2000">
                          <a:effectLst/>
                        </a:rPr>
                        <a:t>Arithmetic Operators</a:t>
                      </a:r>
                      <a:endParaRPr lang="en-IN" sz="3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07000"/>
                        </a:lnSpc>
                        <a:spcAft>
                          <a:spcPts val="800"/>
                        </a:spcAft>
                        <a:buNone/>
                      </a:pPr>
                      <a:r>
                        <a:rPr lang="en-US" sz="2000" dirty="0">
                          <a:effectLst/>
                        </a:rPr>
                        <a:t>85.87% reduction</a:t>
                      </a:r>
                      <a:endParaRPr lang="en-IN" sz="3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2319044615"/>
                  </a:ext>
                </a:extLst>
              </a:tr>
            </a:tbl>
          </a:graphicData>
        </a:graphic>
      </p:graphicFrame>
    </p:spTree>
    <p:extLst>
      <p:ext uri="{BB962C8B-B14F-4D97-AF65-F5344CB8AC3E}">
        <p14:creationId xmlns:p14="http://schemas.microsoft.com/office/powerpoint/2010/main" val="23226037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2F990F-4C4A-88F7-8C08-886113CCB366}"/>
            </a:ext>
          </a:extLst>
        </p:cNvPr>
        <p:cNvGrpSpPr/>
        <p:nvPr/>
      </p:nvGrpSpPr>
      <p:grpSpPr>
        <a:xfrm>
          <a:off x="0" y="0"/>
          <a:ext cx="0" cy="0"/>
          <a:chOff x="0" y="0"/>
          <a:chExt cx="0" cy="0"/>
        </a:xfrm>
      </p:grpSpPr>
      <p:pic>
        <p:nvPicPr>
          <p:cNvPr id="15" name="Image 0" descr="preencoded.png">
            <a:extLst>
              <a:ext uri="{FF2B5EF4-FFF2-40B4-BE49-F238E27FC236}">
                <a16:creationId xmlns:a16="http://schemas.microsoft.com/office/drawing/2014/main" id="{B4B157E9-4265-96D7-2D91-4AEAF1B1C758}"/>
              </a:ext>
            </a:extLst>
          </p:cNvPr>
          <p:cNvPicPr>
            <a:picLocks noChangeAspect="1"/>
          </p:cNvPicPr>
          <p:nvPr/>
        </p:nvPicPr>
        <p:blipFill>
          <a:blip r:embed="rId2"/>
          <a:stretch>
            <a:fillRect/>
          </a:stretch>
        </p:blipFill>
        <p:spPr>
          <a:xfrm>
            <a:off x="0" y="0"/>
            <a:ext cx="14630400" cy="8229600"/>
          </a:xfrm>
          <a:prstGeom prst="rect">
            <a:avLst/>
          </a:prstGeom>
        </p:spPr>
      </p:pic>
      <p:pic>
        <p:nvPicPr>
          <p:cNvPr id="3" name="Picture 2">
            <a:extLst>
              <a:ext uri="{FF2B5EF4-FFF2-40B4-BE49-F238E27FC236}">
                <a16:creationId xmlns:a16="http://schemas.microsoft.com/office/drawing/2014/main" id="{97D7CB7A-A6D8-734A-AC05-CECC35C27B46}"/>
              </a:ext>
            </a:extLst>
          </p:cNvPr>
          <p:cNvPicPr>
            <a:picLocks noChangeAspect="1"/>
          </p:cNvPicPr>
          <p:nvPr/>
        </p:nvPicPr>
        <p:blipFill>
          <a:blip r:embed="rId3"/>
          <a:stretch>
            <a:fillRect/>
          </a:stretch>
        </p:blipFill>
        <p:spPr>
          <a:xfrm>
            <a:off x="0" y="0"/>
            <a:ext cx="14630400" cy="8229600"/>
          </a:xfrm>
          <a:prstGeom prst="rect">
            <a:avLst/>
          </a:prstGeom>
        </p:spPr>
      </p:pic>
      <p:sp>
        <p:nvSpPr>
          <p:cNvPr id="5" name="TextBox 4">
            <a:extLst>
              <a:ext uri="{FF2B5EF4-FFF2-40B4-BE49-F238E27FC236}">
                <a16:creationId xmlns:a16="http://schemas.microsoft.com/office/drawing/2014/main" id="{DFEC2404-3E69-C440-ED8A-BC353A07BB73}"/>
              </a:ext>
            </a:extLst>
          </p:cNvPr>
          <p:cNvSpPr txBox="1"/>
          <p:nvPr/>
        </p:nvSpPr>
        <p:spPr>
          <a:xfrm>
            <a:off x="799171" y="1657815"/>
            <a:ext cx="6233531" cy="369332"/>
          </a:xfrm>
          <a:prstGeom prst="rect">
            <a:avLst/>
          </a:prstGeom>
          <a:noFill/>
        </p:spPr>
        <p:txBody>
          <a:bodyPr wrap="square" rtlCol="0">
            <a:spAutoFit/>
          </a:bodyPr>
          <a:lstStyle/>
          <a:p>
            <a:endParaRPr lang="en-IN" dirty="0">
              <a:solidFill>
                <a:schemeClr val="bg1"/>
              </a:solidFill>
            </a:endParaRPr>
          </a:p>
        </p:txBody>
      </p:sp>
      <p:sp>
        <p:nvSpPr>
          <p:cNvPr id="6" name="TextBox 5">
            <a:extLst>
              <a:ext uri="{FF2B5EF4-FFF2-40B4-BE49-F238E27FC236}">
                <a16:creationId xmlns:a16="http://schemas.microsoft.com/office/drawing/2014/main" id="{5E63B429-7B0B-9EA9-519A-DF2C8780E15E}"/>
              </a:ext>
            </a:extLst>
          </p:cNvPr>
          <p:cNvSpPr txBox="1"/>
          <p:nvPr/>
        </p:nvSpPr>
        <p:spPr>
          <a:xfrm>
            <a:off x="646771" y="1353015"/>
            <a:ext cx="6233531" cy="369332"/>
          </a:xfrm>
          <a:prstGeom prst="rect">
            <a:avLst/>
          </a:prstGeom>
          <a:noFill/>
        </p:spPr>
        <p:txBody>
          <a:bodyPr wrap="square" rtlCol="0">
            <a:spAutoFit/>
          </a:bodyPr>
          <a:lstStyle/>
          <a:p>
            <a:endParaRPr lang="en-IN" dirty="0">
              <a:solidFill>
                <a:schemeClr val="bg1"/>
              </a:solidFill>
            </a:endParaRPr>
          </a:p>
        </p:txBody>
      </p:sp>
      <mc:AlternateContent xmlns:mc="http://schemas.openxmlformats.org/markup-compatibility/2006" xmlns:p14="http://schemas.microsoft.com/office/powerpoint/2010/main">
        <mc:Choice Requires="p14">
          <p:contentPart p14:bwMode="auto" r:id="rId4">
            <p14:nvContentPartPr>
              <p14:cNvPr id="8" name="Ink 7">
                <a:extLst>
                  <a:ext uri="{FF2B5EF4-FFF2-40B4-BE49-F238E27FC236}">
                    <a16:creationId xmlns:a16="http://schemas.microsoft.com/office/drawing/2014/main" id="{CA136057-ABDB-28C3-EBA0-AAFFF934710B}"/>
                  </a:ext>
                </a:extLst>
              </p14:cNvPr>
              <p14:cNvContentPartPr/>
              <p14:nvPr/>
            </p14:nvContentPartPr>
            <p14:xfrm>
              <a:off x="3108875" y="559631"/>
              <a:ext cx="684720" cy="322560"/>
            </p14:xfrm>
          </p:contentPart>
        </mc:Choice>
        <mc:Fallback xmlns="">
          <p:pic>
            <p:nvPicPr>
              <p:cNvPr id="8" name="Ink 7">
                <a:extLst>
                  <a:ext uri="{FF2B5EF4-FFF2-40B4-BE49-F238E27FC236}">
                    <a16:creationId xmlns:a16="http://schemas.microsoft.com/office/drawing/2014/main" id="{CA136057-ABDB-28C3-EBA0-AAFFF934710B}"/>
                  </a:ext>
                </a:extLst>
              </p:cNvPr>
              <p:cNvPicPr/>
              <p:nvPr/>
            </p:nvPicPr>
            <p:blipFill>
              <a:blip r:embed="rId5"/>
              <a:stretch>
                <a:fillRect/>
              </a:stretch>
            </p:blipFill>
            <p:spPr>
              <a:xfrm>
                <a:off x="3099875" y="550631"/>
                <a:ext cx="702360" cy="340200"/>
              </a:xfrm>
              <a:prstGeom prst="rect">
                <a:avLst/>
              </a:prstGeom>
            </p:spPr>
          </p:pic>
        </mc:Fallback>
      </mc:AlternateContent>
      <p:sp>
        <p:nvSpPr>
          <p:cNvPr id="7" name="TextBox 6">
            <a:extLst>
              <a:ext uri="{FF2B5EF4-FFF2-40B4-BE49-F238E27FC236}">
                <a16:creationId xmlns:a16="http://schemas.microsoft.com/office/drawing/2014/main" id="{6FA44106-0C2B-E9AD-9442-13331D45902E}"/>
              </a:ext>
            </a:extLst>
          </p:cNvPr>
          <p:cNvSpPr txBox="1"/>
          <p:nvPr/>
        </p:nvSpPr>
        <p:spPr>
          <a:xfrm>
            <a:off x="963168" y="144132"/>
            <a:ext cx="11996928" cy="830997"/>
          </a:xfrm>
          <a:prstGeom prst="rect">
            <a:avLst/>
          </a:prstGeom>
          <a:noFill/>
        </p:spPr>
        <p:txBody>
          <a:bodyPr wrap="square" rtlCol="0">
            <a:spAutoFit/>
          </a:bodyPr>
          <a:lstStyle/>
          <a:p>
            <a:pPr algn="ctr"/>
            <a:r>
              <a:rPr lang="en-US" sz="4800" b="1" dirty="0">
                <a:solidFill>
                  <a:schemeClr val="bg1"/>
                </a:solidFill>
              </a:rPr>
              <a:t>Conclusion</a:t>
            </a:r>
            <a:endParaRPr lang="en-IN" sz="4800" b="1" dirty="0">
              <a:solidFill>
                <a:schemeClr val="bg1"/>
              </a:solidFill>
            </a:endParaRPr>
          </a:p>
        </p:txBody>
      </p:sp>
      <p:pic>
        <p:nvPicPr>
          <p:cNvPr id="4" name="Picture 3">
            <a:extLst>
              <a:ext uri="{FF2B5EF4-FFF2-40B4-BE49-F238E27FC236}">
                <a16:creationId xmlns:a16="http://schemas.microsoft.com/office/drawing/2014/main" id="{A183653A-6803-6847-E949-D56DA23572CB}"/>
              </a:ext>
            </a:extLst>
          </p:cNvPr>
          <p:cNvPicPr>
            <a:picLocks noChangeAspect="1"/>
          </p:cNvPicPr>
          <p:nvPr/>
        </p:nvPicPr>
        <p:blipFill>
          <a:blip r:embed="rId6"/>
          <a:stretch>
            <a:fillRect/>
          </a:stretch>
        </p:blipFill>
        <p:spPr>
          <a:xfrm>
            <a:off x="799171" y="1119260"/>
            <a:ext cx="13184457" cy="6159363"/>
          </a:xfrm>
          <a:prstGeom prst="rect">
            <a:avLst/>
          </a:prstGeom>
        </p:spPr>
      </p:pic>
    </p:spTree>
    <p:extLst>
      <p:ext uri="{BB962C8B-B14F-4D97-AF65-F5344CB8AC3E}">
        <p14:creationId xmlns:p14="http://schemas.microsoft.com/office/powerpoint/2010/main" val="38054751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4819F6-A895-DAF5-19AE-612D020EECCD}"/>
            </a:ext>
          </a:extLst>
        </p:cNvPr>
        <p:cNvGrpSpPr/>
        <p:nvPr/>
      </p:nvGrpSpPr>
      <p:grpSpPr>
        <a:xfrm>
          <a:off x="0" y="0"/>
          <a:ext cx="0" cy="0"/>
          <a:chOff x="0" y="0"/>
          <a:chExt cx="0" cy="0"/>
        </a:xfrm>
      </p:grpSpPr>
      <p:pic>
        <p:nvPicPr>
          <p:cNvPr id="15" name="Image 0" descr="preencoded.png">
            <a:extLst>
              <a:ext uri="{FF2B5EF4-FFF2-40B4-BE49-F238E27FC236}">
                <a16:creationId xmlns:a16="http://schemas.microsoft.com/office/drawing/2014/main" id="{DF3F1301-5D97-478D-7D34-D0283750F6A3}"/>
              </a:ext>
            </a:extLst>
          </p:cNvPr>
          <p:cNvPicPr>
            <a:picLocks noChangeAspect="1"/>
          </p:cNvPicPr>
          <p:nvPr/>
        </p:nvPicPr>
        <p:blipFill>
          <a:blip r:embed="rId2"/>
          <a:stretch>
            <a:fillRect/>
          </a:stretch>
        </p:blipFill>
        <p:spPr>
          <a:xfrm>
            <a:off x="0" y="0"/>
            <a:ext cx="14630400" cy="8229600"/>
          </a:xfrm>
          <a:prstGeom prst="rect">
            <a:avLst/>
          </a:prstGeom>
        </p:spPr>
      </p:pic>
      <p:pic>
        <p:nvPicPr>
          <p:cNvPr id="3" name="Picture 2">
            <a:extLst>
              <a:ext uri="{FF2B5EF4-FFF2-40B4-BE49-F238E27FC236}">
                <a16:creationId xmlns:a16="http://schemas.microsoft.com/office/drawing/2014/main" id="{6E903104-064A-766C-2428-2E3C3506DD8F}"/>
              </a:ext>
            </a:extLst>
          </p:cNvPr>
          <p:cNvPicPr>
            <a:picLocks noChangeAspect="1"/>
          </p:cNvPicPr>
          <p:nvPr/>
        </p:nvPicPr>
        <p:blipFill>
          <a:blip r:embed="rId3"/>
          <a:stretch>
            <a:fillRect/>
          </a:stretch>
        </p:blipFill>
        <p:spPr>
          <a:xfrm>
            <a:off x="0" y="0"/>
            <a:ext cx="14630400" cy="8229600"/>
          </a:xfrm>
          <a:prstGeom prst="rect">
            <a:avLst/>
          </a:prstGeom>
        </p:spPr>
      </p:pic>
      <p:sp>
        <p:nvSpPr>
          <p:cNvPr id="5" name="TextBox 4">
            <a:extLst>
              <a:ext uri="{FF2B5EF4-FFF2-40B4-BE49-F238E27FC236}">
                <a16:creationId xmlns:a16="http://schemas.microsoft.com/office/drawing/2014/main" id="{E5007409-F7D6-EEC0-AB70-A9965DAB674F}"/>
              </a:ext>
            </a:extLst>
          </p:cNvPr>
          <p:cNvSpPr txBox="1"/>
          <p:nvPr/>
        </p:nvSpPr>
        <p:spPr>
          <a:xfrm>
            <a:off x="799171" y="1657815"/>
            <a:ext cx="6233531" cy="369332"/>
          </a:xfrm>
          <a:prstGeom prst="rect">
            <a:avLst/>
          </a:prstGeom>
          <a:noFill/>
        </p:spPr>
        <p:txBody>
          <a:bodyPr wrap="square" rtlCol="0">
            <a:spAutoFit/>
          </a:bodyPr>
          <a:lstStyle/>
          <a:p>
            <a:endParaRPr lang="en-IN" dirty="0">
              <a:solidFill>
                <a:schemeClr val="bg1"/>
              </a:solidFill>
            </a:endParaRPr>
          </a:p>
        </p:txBody>
      </p:sp>
      <p:sp>
        <p:nvSpPr>
          <p:cNvPr id="6" name="TextBox 5">
            <a:extLst>
              <a:ext uri="{FF2B5EF4-FFF2-40B4-BE49-F238E27FC236}">
                <a16:creationId xmlns:a16="http://schemas.microsoft.com/office/drawing/2014/main" id="{68884002-3B6C-876C-5285-99757CAD07F3}"/>
              </a:ext>
            </a:extLst>
          </p:cNvPr>
          <p:cNvSpPr txBox="1"/>
          <p:nvPr/>
        </p:nvSpPr>
        <p:spPr>
          <a:xfrm>
            <a:off x="646771" y="1353015"/>
            <a:ext cx="6233531" cy="369332"/>
          </a:xfrm>
          <a:prstGeom prst="rect">
            <a:avLst/>
          </a:prstGeom>
          <a:noFill/>
        </p:spPr>
        <p:txBody>
          <a:bodyPr wrap="square" rtlCol="0">
            <a:spAutoFit/>
          </a:bodyPr>
          <a:lstStyle/>
          <a:p>
            <a:endParaRPr lang="en-IN" dirty="0">
              <a:solidFill>
                <a:schemeClr val="bg1"/>
              </a:solidFill>
            </a:endParaRPr>
          </a:p>
        </p:txBody>
      </p:sp>
      <mc:AlternateContent xmlns:mc="http://schemas.openxmlformats.org/markup-compatibility/2006">
        <mc:Choice xmlns:p14="http://schemas.microsoft.com/office/powerpoint/2010/main" Requires="p14">
          <p:contentPart p14:bwMode="auto" r:id="rId4">
            <p14:nvContentPartPr>
              <p14:cNvPr id="8" name="Ink 7">
                <a:extLst>
                  <a:ext uri="{FF2B5EF4-FFF2-40B4-BE49-F238E27FC236}">
                    <a16:creationId xmlns:a16="http://schemas.microsoft.com/office/drawing/2014/main" id="{C137C10C-7CC3-873A-F57D-BF99945F8F94}"/>
                  </a:ext>
                </a:extLst>
              </p14:cNvPr>
              <p14:cNvContentPartPr/>
              <p14:nvPr/>
            </p14:nvContentPartPr>
            <p14:xfrm>
              <a:off x="3108875" y="559631"/>
              <a:ext cx="684720" cy="322560"/>
            </p14:xfrm>
          </p:contentPart>
        </mc:Choice>
        <mc:Fallback>
          <p:pic>
            <p:nvPicPr>
              <p:cNvPr id="8" name="Ink 7">
                <a:extLst>
                  <a:ext uri="{FF2B5EF4-FFF2-40B4-BE49-F238E27FC236}">
                    <a16:creationId xmlns:a16="http://schemas.microsoft.com/office/drawing/2014/main" id="{C137C10C-7CC3-873A-F57D-BF99945F8F94}"/>
                  </a:ext>
                </a:extLst>
              </p:cNvPr>
              <p:cNvPicPr/>
              <p:nvPr/>
            </p:nvPicPr>
            <p:blipFill>
              <a:blip r:embed="rId5"/>
              <a:stretch>
                <a:fillRect/>
              </a:stretch>
            </p:blipFill>
            <p:spPr>
              <a:xfrm>
                <a:off x="3099875" y="550631"/>
                <a:ext cx="702360" cy="340200"/>
              </a:xfrm>
              <a:prstGeom prst="rect">
                <a:avLst/>
              </a:prstGeom>
            </p:spPr>
          </p:pic>
        </mc:Fallback>
      </mc:AlternateContent>
      <p:sp>
        <p:nvSpPr>
          <p:cNvPr id="7" name="TextBox 6">
            <a:extLst>
              <a:ext uri="{FF2B5EF4-FFF2-40B4-BE49-F238E27FC236}">
                <a16:creationId xmlns:a16="http://schemas.microsoft.com/office/drawing/2014/main" id="{F1EF1807-2CFB-0630-8251-0635CEE4C2E6}"/>
              </a:ext>
            </a:extLst>
          </p:cNvPr>
          <p:cNvSpPr txBox="1"/>
          <p:nvPr/>
        </p:nvSpPr>
        <p:spPr>
          <a:xfrm>
            <a:off x="963168" y="144132"/>
            <a:ext cx="11996928" cy="830997"/>
          </a:xfrm>
          <a:prstGeom prst="rect">
            <a:avLst/>
          </a:prstGeom>
          <a:noFill/>
        </p:spPr>
        <p:txBody>
          <a:bodyPr wrap="square" rtlCol="0">
            <a:spAutoFit/>
          </a:bodyPr>
          <a:lstStyle/>
          <a:p>
            <a:pPr algn="ctr"/>
            <a:r>
              <a:rPr lang="en-US" sz="4800" b="1" dirty="0">
                <a:solidFill>
                  <a:schemeClr val="bg1"/>
                </a:solidFill>
              </a:rPr>
              <a:t>Conclusion</a:t>
            </a:r>
            <a:endParaRPr lang="en-IN" sz="4800" b="1" dirty="0">
              <a:solidFill>
                <a:schemeClr val="bg1"/>
              </a:solidFill>
            </a:endParaRPr>
          </a:p>
        </p:txBody>
      </p:sp>
      <p:pic>
        <p:nvPicPr>
          <p:cNvPr id="13" name="Picture 12">
            <a:extLst>
              <a:ext uri="{FF2B5EF4-FFF2-40B4-BE49-F238E27FC236}">
                <a16:creationId xmlns:a16="http://schemas.microsoft.com/office/drawing/2014/main" id="{CC7CF64A-C86F-8654-5361-0A68BB3BD678}"/>
              </a:ext>
            </a:extLst>
          </p:cNvPr>
          <p:cNvPicPr>
            <a:picLocks noChangeAspect="1"/>
          </p:cNvPicPr>
          <p:nvPr/>
        </p:nvPicPr>
        <p:blipFill>
          <a:blip r:embed="rId6"/>
          <a:stretch>
            <a:fillRect/>
          </a:stretch>
        </p:blipFill>
        <p:spPr>
          <a:xfrm>
            <a:off x="646771" y="1207008"/>
            <a:ext cx="13184458" cy="6352031"/>
          </a:xfrm>
          <a:prstGeom prst="rect">
            <a:avLst/>
          </a:prstGeom>
        </p:spPr>
      </p:pic>
    </p:spTree>
    <p:extLst>
      <p:ext uri="{BB962C8B-B14F-4D97-AF65-F5344CB8AC3E}">
        <p14:creationId xmlns:p14="http://schemas.microsoft.com/office/powerpoint/2010/main" val="173559579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507A3A-A765-C25F-C270-EA7899F61A11}"/>
            </a:ext>
          </a:extLst>
        </p:cNvPr>
        <p:cNvGrpSpPr/>
        <p:nvPr/>
      </p:nvGrpSpPr>
      <p:grpSpPr>
        <a:xfrm>
          <a:off x="0" y="0"/>
          <a:ext cx="0" cy="0"/>
          <a:chOff x="0" y="0"/>
          <a:chExt cx="0" cy="0"/>
        </a:xfrm>
      </p:grpSpPr>
      <p:pic>
        <p:nvPicPr>
          <p:cNvPr id="15" name="Image 0" descr="preencoded.png">
            <a:extLst>
              <a:ext uri="{FF2B5EF4-FFF2-40B4-BE49-F238E27FC236}">
                <a16:creationId xmlns:a16="http://schemas.microsoft.com/office/drawing/2014/main" id="{A8FB2E32-D63E-01F3-9C15-3C867D8A14C8}"/>
              </a:ext>
            </a:extLst>
          </p:cNvPr>
          <p:cNvPicPr>
            <a:picLocks noChangeAspect="1"/>
          </p:cNvPicPr>
          <p:nvPr/>
        </p:nvPicPr>
        <p:blipFill>
          <a:blip r:embed="rId2"/>
          <a:stretch>
            <a:fillRect/>
          </a:stretch>
        </p:blipFill>
        <p:spPr>
          <a:xfrm>
            <a:off x="0" y="0"/>
            <a:ext cx="14630400" cy="8229600"/>
          </a:xfrm>
          <a:prstGeom prst="rect">
            <a:avLst/>
          </a:prstGeom>
        </p:spPr>
      </p:pic>
      <p:pic>
        <p:nvPicPr>
          <p:cNvPr id="3" name="Picture 2">
            <a:extLst>
              <a:ext uri="{FF2B5EF4-FFF2-40B4-BE49-F238E27FC236}">
                <a16:creationId xmlns:a16="http://schemas.microsoft.com/office/drawing/2014/main" id="{15AB3581-EB96-E045-B2B1-1CA5626BCC1A}"/>
              </a:ext>
            </a:extLst>
          </p:cNvPr>
          <p:cNvPicPr>
            <a:picLocks noChangeAspect="1"/>
          </p:cNvPicPr>
          <p:nvPr/>
        </p:nvPicPr>
        <p:blipFill>
          <a:blip r:embed="rId3"/>
          <a:stretch>
            <a:fillRect/>
          </a:stretch>
        </p:blipFill>
        <p:spPr>
          <a:xfrm>
            <a:off x="0" y="0"/>
            <a:ext cx="14630400" cy="8229600"/>
          </a:xfrm>
          <a:prstGeom prst="rect">
            <a:avLst/>
          </a:prstGeom>
        </p:spPr>
      </p:pic>
      <p:sp>
        <p:nvSpPr>
          <p:cNvPr id="5" name="TextBox 4">
            <a:extLst>
              <a:ext uri="{FF2B5EF4-FFF2-40B4-BE49-F238E27FC236}">
                <a16:creationId xmlns:a16="http://schemas.microsoft.com/office/drawing/2014/main" id="{97F0620F-11D4-399B-7610-608C5154921E}"/>
              </a:ext>
            </a:extLst>
          </p:cNvPr>
          <p:cNvSpPr txBox="1"/>
          <p:nvPr/>
        </p:nvSpPr>
        <p:spPr>
          <a:xfrm>
            <a:off x="799171" y="1657815"/>
            <a:ext cx="6233531" cy="369332"/>
          </a:xfrm>
          <a:prstGeom prst="rect">
            <a:avLst/>
          </a:prstGeom>
          <a:noFill/>
        </p:spPr>
        <p:txBody>
          <a:bodyPr wrap="square" rtlCol="0">
            <a:spAutoFit/>
          </a:bodyPr>
          <a:lstStyle/>
          <a:p>
            <a:endParaRPr lang="en-IN" dirty="0">
              <a:solidFill>
                <a:schemeClr val="bg1"/>
              </a:solidFill>
            </a:endParaRPr>
          </a:p>
        </p:txBody>
      </p:sp>
      <p:sp>
        <p:nvSpPr>
          <p:cNvPr id="6" name="TextBox 5">
            <a:extLst>
              <a:ext uri="{FF2B5EF4-FFF2-40B4-BE49-F238E27FC236}">
                <a16:creationId xmlns:a16="http://schemas.microsoft.com/office/drawing/2014/main" id="{7D7FF049-3B65-17DF-13E0-EA2630FCD041}"/>
              </a:ext>
            </a:extLst>
          </p:cNvPr>
          <p:cNvSpPr txBox="1"/>
          <p:nvPr/>
        </p:nvSpPr>
        <p:spPr>
          <a:xfrm>
            <a:off x="646771" y="1353015"/>
            <a:ext cx="6233531" cy="369332"/>
          </a:xfrm>
          <a:prstGeom prst="rect">
            <a:avLst/>
          </a:prstGeom>
          <a:noFill/>
        </p:spPr>
        <p:txBody>
          <a:bodyPr wrap="square" rtlCol="0">
            <a:spAutoFit/>
          </a:bodyPr>
          <a:lstStyle/>
          <a:p>
            <a:endParaRPr lang="en-IN" dirty="0">
              <a:solidFill>
                <a:schemeClr val="bg1"/>
              </a:solidFill>
            </a:endParaRPr>
          </a:p>
        </p:txBody>
      </p:sp>
      <mc:AlternateContent xmlns:mc="http://schemas.openxmlformats.org/markup-compatibility/2006">
        <mc:Choice xmlns:p14="http://schemas.microsoft.com/office/powerpoint/2010/main" Requires="p14">
          <p:contentPart p14:bwMode="auto" r:id="rId4">
            <p14:nvContentPartPr>
              <p14:cNvPr id="8" name="Ink 7">
                <a:extLst>
                  <a:ext uri="{FF2B5EF4-FFF2-40B4-BE49-F238E27FC236}">
                    <a16:creationId xmlns:a16="http://schemas.microsoft.com/office/drawing/2014/main" id="{20AB3BB4-83CF-23E6-495E-1CC75D2B8986}"/>
                  </a:ext>
                </a:extLst>
              </p14:cNvPr>
              <p14:cNvContentPartPr/>
              <p14:nvPr/>
            </p14:nvContentPartPr>
            <p14:xfrm>
              <a:off x="3108875" y="559631"/>
              <a:ext cx="684720" cy="322560"/>
            </p14:xfrm>
          </p:contentPart>
        </mc:Choice>
        <mc:Fallback>
          <p:pic>
            <p:nvPicPr>
              <p:cNvPr id="8" name="Ink 7">
                <a:extLst>
                  <a:ext uri="{FF2B5EF4-FFF2-40B4-BE49-F238E27FC236}">
                    <a16:creationId xmlns:a16="http://schemas.microsoft.com/office/drawing/2014/main" id="{20AB3BB4-83CF-23E6-495E-1CC75D2B8986}"/>
                  </a:ext>
                </a:extLst>
              </p:cNvPr>
              <p:cNvPicPr/>
              <p:nvPr/>
            </p:nvPicPr>
            <p:blipFill>
              <a:blip r:embed="rId5"/>
              <a:stretch>
                <a:fillRect/>
              </a:stretch>
            </p:blipFill>
            <p:spPr>
              <a:xfrm>
                <a:off x="3099875" y="550631"/>
                <a:ext cx="702360" cy="340200"/>
              </a:xfrm>
              <a:prstGeom prst="rect">
                <a:avLst/>
              </a:prstGeom>
            </p:spPr>
          </p:pic>
        </mc:Fallback>
      </mc:AlternateContent>
      <p:sp>
        <p:nvSpPr>
          <p:cNvPr id="7" name="TextBox 6">
            <a:extLst>
              <a:ext uri="{FF2B5EF4-FFF2-40B4-BE49-F238E27FC236}">
                <a16:creationId xmlns:a16="http://schemas.microsoft.com/office/drawing/2014/main" id="{B1D1FCF1-85C8-D9D7-AE2B-37FD14C39693}"/>
              </a:ext>
            </a:extLst>
          </p:cNvPr>
          <p:cNvSpPr txBox="1"/>
          <p:nvPr/>
        </p:nvSpPr>
        <p:spPr>
          <a:xfrm>
            <a:off x="963168" y="144132"/>
            <a:ext cx="11996928" cy="830997"/>
          </a:xfrm>
          <a:prstGeom prst="rect">
            <a:avLst/>
          </a:prstGeom>
          <a:noFill/>
        </p:spPr>
        <p:txBody>
          <a:bodyPr wrap="square" rtlCol="0">
            <a:spAutoFit/>
          </a:bodyPr>
          <a:lstStyle/>
          <a:p>
            <a:pPr algn="ctr"/>
            <a:r>
              <a:rPr lang="en-US" sz="4800" b="1" dirty="0">
                <a:solidFill>
                  <a:schemeClr val="bg1"/>
                </a:solidFill>
              </a:rPr>
              <a:t>Conclusion</a:t>
            </a:r>
            <a:endParaRPr lang="en-IN" sz="4800" b="1" dirty="0">
              <a:solidFill>
                <a:schemeClr val="bg1"/>
              </a:solidFill>
            </a:endParaRPr>
          </a:p>
        </p:txBody>
      </p:sp>
      <p:pic>
        <p:nvPicPr>
          <p:cNvPr id="4" name="Picture 3">
            <a:extLst>
              <a:ext uri="{FF2B5EF4-FFF2-40B4-BE49-F238E27FC236}">
                <a16:creationId xmlns:a16="http://schemas.microsoft.com/office/drawing/2014/main" id="{B192A5F3-483E-B2B2-F8B8-C7A4E06D02A3}"/>
              </a:ext>
            </a:extLst>
          </p:cNvPr>
          <p:cNvPicPr>
            <a:picLocks noChangeAspect="1"/>
          </p:cNvPicPr>
          <p:nvPr/>
        </p:nvPicPr>
        <p:blipFill>
          <a:blip r:embed="rId6"/>
          <a:stretch>
            <a:fillRect/>
          </a:stretch>
        </p:blipFill>
        <p:spPr>
          <a:xfrm>
            <a:off x="963168" y="1353015"/>
            <a:ext cx="12704064" cy="6108489"/>
          </a:xfrm>
          <a:prstGeom prst="rect">
            <a:avLst/>
          </a:prstGeom>
        </p:spPr>
      </p:pic>
    </p:spTree>
    <p:extLst>
      <p:ext uri="{BB962C8B-B14F-4D97-AF65-F5344CB8AC3E}">
        <p14:creationId xmlns:p14="http://schemas.microsoft.com/office/powerpoint/2010/main" val="174717527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1DA02C-28A4-C3DB-C6AD-16ACBDADC5AA}"/>
            </a:ext>
          </a:extLst>
        </p:cNvPr>
        <p:cNvGrpSpPr/>
        <p:nvPr/>
      </p:nvGrpSpPr>
      <p:grpSpPr>
        <a:xfrm>
          <a:off x="0" y="0"/>
          <a:ext cx="0" cy="0"/>
          <a:chOff x="0" y="0"/>
          <a:chExt cx="0" cy="0"/>
        </a:xfrm>
      </p:grpSpPr>
      <p:pic>
        <p:nvPicPr>
          <p:cNvPr id="15" name="Image 0" descr="preencoded.png">
            <a:extLst>
              <a:ext uri="{FF2B5EF4-FFF2-40B4-BE49-F238E27FC236}">
                <a16:creationId xmlns:a16="http://schemas.microsoft.com/office/drawing/2014/main" id="{CDD1BFF5-31F7-8F37-E533-F96064F43771}"/>
              </a:ext>
            </a:extLst>
          </p:cNvPr>
          <p:cNvPicPr>
            <a:picLocks noChangeAspect="1"/>
          </p:cNvPicPr>
          <p:nvPr/>
        </p:nvPicPr>
        <p:blipFill>
          <a:blip r:embed="rId2"/>
          <a:stretch>
            <a:fillRect/>
          </a:stretch>
        </p:blipFill>
        <p:spPr>
          <a:xfrm>
            <a:off x="0" y="0"/>
            <a:ext cx="14630400" cy="8229600"/>
          </a:xfrm>
          <a:prstGeom prst="rect">
            <a:avLst/>
          </a:prstGeom>
        </p:spPr>
      </p:pic>
      <p:pic>
        <p:nvPicPr>
          <p:cNvPr id="3" name="Picture 2">
            <a:extLst>
              <a:ext uri="{FF2B5EF4-FFF2-40B4-BE49-F238E27FC236}">
                <a16:creationId xmlns:a16="http://schemas.microsoft.com/office/drawing/2014/main" id="{00905957-2C5D-9184-E2DD-C30996F2E5E6}"/>
              </a:ext>
            </a:extLst>
          </p:cNvPr>
          <p:cNvPicPr>
            <a:picLocks noChangeAspect="1"/>
          </p:cNvPicPr>
          <p:nvPr/>
        </p:nvPicPr>
        <p:blipFill>
          <a:blip r:embed="rId3"/>
          <a:stretch>
            <a:fillRect/>
          </a:stretch>
        </p:blipFill>
        <p:spPr>
          <a:xfrm>
            <a:off x="0" y="0"/>
            <a:ext cx="14630400" cy="8229600"/>
          </a:xfrm>
          <a:prstGeom prst="rect">
            <a:avLst/>
          </a:prstGeom>
        </p:spPr>
      </p:pic>
      <p:sp>
        <p:nvSpPr>
          <p:cNvPr id="5" name="TextBox 4">
            <a:extLst>
              <a:ext uri="{FF2B5EF4-FFF2-40B4-BE49-F238E27FC236}">
                <a16:creationId xmlns:a16="http://schemas.microsoft.com/office/drawing/2014/main" id="{DC15D2CD-5ADC-AF94-0F11-5EB466D6D095}"/>
              </a:ext>
            </a:extLst>
          </p:cNvPr>
          <p:cNvSpPr txBox="1"/>
          <p:nvPr/>
        </p:nvSpPr>
        <p:spPr>
          <a:xfrm>
            <a:off x="799171" y="1657815"/>
            <a:ext cx="6233531" cy="369332"/>
          </a:xfrm>
          <a:prstGeom prst="rect">
            <a:avLst/>
          </a:prstGeom>
          <a:noFill/>
        </p:spPr>
        <p:txBody>
          <a:bodyPr wrap="square" rtlCol="0">
            <a:spAutoFit/>
          </a:bodyPr>
          <a:lstStyle/>
          <a:p>
            <a:endParaRPr lang="en-IN" dirty="0">
              <a:solidFill>
                <a:schemeClr val="bg1"/>
              </a:solidFill>
            </a:endParaRPr>
          </a:p>
        </p:txBody>
      </p:sp>
      <p:sp>
        <p:nvSpPr>
          <p:cNvPr id="6" name="TextBox 5">
            <a:extLst>
              <a:ext uri="{FF2B5EF4-FFF2-40B4-BE49-F238E27FC236}">
                <a16:creationId xmlns:a16="http://schemas.microsoft.com/office/drawing/2014/main" id="{B36C89D6-FD64-D229-2B76-2B07B2D71B1D}"/>
              </a:ext>
            </a:extLst>
          </p:cNvPr>
          <p:cNvSpPr txBox="1"/>
          <p:nvPr/>
        </p:nvSpPr>
        <p:spPr>
          <a:xfrm>
            <a:off x="646771" y="1353015"/>
            <a:ext cx="6233531" cy="369332"/>
          </a:xfrm>
          <a:prstGeom prst="rect">
            <a:avLst/>
          </a:prstGeom>
          <a:noFill/>
        </p:spPr>
        <p:txBody>
          <a:bodyPr wrap="square" rtlCol="0">
            <a:spAutoFit/>
          </a:bodyPr>
          <a:lstStyle/>
          <a:p>
            <a:endParaRPr lang="en-IN" dirty="0">
              <a:solidFill>
                <a:schemeClr val="bg1"/>
              </a:solidFill>
            </a:endParaRPr>
          </a:p>
        </p:txBody>
      </p:sp>
      <mc:AlternateContent xmlns:mc="http://schemas.openxmlformats.org/markup-compatibility/2006">
        <mc:Choice xmlns:p14="http://schemas.microsoft.com/office/powerpoint/2010/main" Requires="p14">
          <p:contentPart p14:bwMode="auto" r:id="rId4">
            <p14:nvContentPartPr>
              <p14:cNvPr id="8" name="Ink 7">
                <a:extLst>
                  <a:ext uri="{FF2B5EF4-FFF2-40B4-BE49-F238E27FC236}">
                    <a16:creationId xmlns:a16="http://schemas.microsoft.com/office/drawing/2014/main" id="{36D9B580-FBBB-6ED0-4843-2CD15B07D600}"/>
                  </a:ext>
                </a:extLst>
              </p14:cNvPr>
              <p14:cNvContentPartPr/>
              <p14:nvPr/>
            </p14:nvContentPartPr>
            <p14:xfrm>
              <a:off x="3108875" y="559631"/>
              <a:ext cx="684720" cy="322560"/>
            </p14:xfrm>
          </p:contentPart>
        </mc:Choice>
        <mc:Fallback>
          <p:pic>
            <p:nvPicPr>
              <p:cNvPr id="8" name="Ink 7">
                <a:extLst>
                  <a:ext uri="{FF2B5EF4-FFF2-40B4-BE49-F238E27FC236}">
                    <a16:creationId xmlns:a16="http://schemas.microsoft.com/office/drawing/2014/main" id="{36D9B580-FBBB-6ED0-4843-2CD15B07D600}"/>
                  </a:ext>
                </a:extLst>
              </p:cNvPr>
              <p:cNvPicPr/>
              <p:nvPr/>
            </p:nvPicPr>
            <p:blipFill>
              <a:blip r:embed="rId5"/>
              <a:stretch>
                <a:fillRect/>
              </a:stretch>
            </p:blipFill>
            <p:spPr>
              <a:xfrm>
                <a:off x="3099875" y="550631"/>
                <a:ext cx="702360" cy="340200"/>
              </a:xfrm>
              <a:prstGeom prst="rect">
                <a:avLst/>
              </a:prstGeom>
            </p:spPr>
          </p:pic>
        </mc:Fallback>
      </mc:AlternateContent>
      <p:sp>
        <p:nvSpPr>
          <p:cNvPr id="7" name="TextBox 6">
            <a:extLst>
              <a:ext uri="{FF2B5EF4-FFF2-40B4-BE49-F238E27FC236}">
                <a16:creationId xmlns:a16="http://schemas.microsoft.com/office/drawing/2014/main" id="{3067BC65-3E7C-E425-EF5C-1BB4C70A1321}"/>
              </a:ext>
            </a:extLst>
          </p:cNvPr>
          <p:cNvSpPr txBox="1"/>
          <p:nvPr/>
        </p:nvSpPr>
        <p:spPr>
          <a:xfrm>
            <a:off x="963168" y="144132"/>
            <a:ext cx="11996928" cy="830997"/>
          </a:xfrm>
          <a:prstGeom prst="rect">
            <a:avLst/>
          </a:prstGeom>
          <a:noFill/>
        </p:spPr>
        <p:txBody>
          <a:bodyPr wrap="square" rtlCol="0">
            <a:spAutoFit/>
          </a:bodyPr>
          <a:lstStyle/>
          <a:p>
            <a:pPr algn="ctr"/>
            <a:r>
              <a:rPr lang="en-US" sz="4800" b="1" dirty="0">
                <a:solidFill>
                  <a:schemeClr val="bg1"/>
                </a:solidFill>
              </a:rPr>
              <a:t>Conclusion</a:t>
            </a:r>
            <a:endParaRPr lang="en-IN" sz="4800" b="1" dirty="0">
              <a:solidFill>
                <a:schemeClr val="bg1"/>
              </a:solidFill>
            </a:endParaRPr>
          </a:p>
        </p:txBody>
      </p:sp>
      <p:sp>
        <p:nvSpPr>
          <p:cNvPr id="9" name="TextBox 8">
            <a:extLst>
              <a:ext uri="{FF2B5EF4-FFF2-40B4-BE49-F238E27FC236}">
                <a16:creationId xmlns:a16="http://schemas.microsoft.com/office/drawing/2014/main" id="{6D1D9C29-82CE-62E5-1D25-D687E85A8ED5}"/>
              </a:ext>
            </a:extLst>
          </p:cNvPr>
          <p:cNvSpPr txBox="1"/>
          <p:nvPr/>
        </p:nvSpPr>
        <p:spPr>
          <a:xfrm>
            <a:off x="279821" y="1234941"/>
            <a:ext cx="13703808" cy="5759718"/>
          </a:xfrm>
          <a:prstGeom prst="rect">
            <a:avLst/>
          </a:prstGeom>
          <a:noFill/>
        </p:spPr>
        <p:txBody>
          <a:bodyPr wrap="square">
            <a:spAutoFit/>
          </a:bodyPr>
          <a:lstStyle/>
          <a:p>
            <a:pPr marL="342900" indent="-342900" algn="just">
              <a:buFont typeface="Arial" panose="020B0604020202020204" pitchFamily="34" charset="0"/>
              <a:buChar char="•"/>
            </a:pPr>
            <a:r>
              <a:rPr lang="en-US" sz="2400" dirty="0">
                <a:solidFill>
                  <a:schemeClr val="bg1"/>
                </a:solidFill>
                <a:cs typeface="Times New Roman" panose="02020603050405020304" pitchFamily="18" charset="0"/>
              </a:rPr>
              <a:t>The proposed hybrid design in this work exhibits remarkable enhancement in all of its components. Our 32-bit hybrid LKSA adder achieves a 45.64% decrease in power–delay product (PDP) compared to conventional Ling adders and a 43.82% decrease compared to the traditional Sparse Kogge-Stone adder. </a:t>
            </a:r>
          </a:p>
          <a:p>
            <a:pPr marL="342900" indent="-342900" algn="just">
              <a:buFont typeface="Arial" panose="020B0604020202020204" pitchFamily="34" charset="0"/>
              <a:buChar char="•"/>
            </a:pPr>
            <a:r>
              <a:rPr lang="en-US" sz="2400" dirty="0">
                <a:solidFill>
                  <a:schemeClr val="bg1"/>
                </a:solidFill>
                <a:cs typeface="Times New Roman" panose="02020603050405020304" pitchFamily="18" charset="0"/>
              </a:rPr>
              <a:t>Additionally, the 16-bit hybrid multiplier realized by a 4-chain tree addition technique achieves a 62.42% decrease in power dissipation compared to a standard 16-bit Vedic multiplier. </a:t>
            </a:r>
          </a:p>
          <a:p>
            <a:pPr marL="342900" indent="-342900" algn="just">
              <a:buFont typeface="Arial" panose="020B0604020202020204" pitchFamily="34" charset="0"/>
              <a:buChar char="•"/>
            </a:pPr>
            <a:r>
              <a:rPr lang="en-US" sz="2400" dirty="0">
                <a:solidFill>
                  <a:schemeClr val="bg1"/>
                </a:solidFill>
                <a:cs typeface="Times New Roman" panose="02020603050405020304" pitchFamily="18" charset="0"/>
              </a:rPr>
              <a:t>When applied to FIR filter design, these optimized arithmetic units yield a filter that realizes an overall 85.87% reduction in PDP, with the power consumption reduction being 83.82% and delay reduction being 12.721% relative to a regular FIR filter employing basic arithmetic operations. </a:t>
            </a:r>
          </a:p>
          <a:p>
            <a:pPr marL="342900" indent="-342900" algn="just">
              <a:buFont typeface="Arial" panose="020B0604020202020204" pitchFamily="34" charset="0"/>
              <a:buChar char="•"/>
            </a:pPr>
            <a:r>
              <a:rPr lang="en-US" sz="2400" dirty="0">
                <a:solidFill>
                  <a:schemeClr val="bg1"/>
                </a:solidFill>
                <a:cs typeface="Times New Roman" panose="02020603050405020304" pitchFamily="18" charset="0"/>
              </a:rPr>
              <a:t>Besides, under timing constraints, the optimized design achieves an extra 7.40% power saving, a 33.49% delay saving, and a 38.44% PDP saving at 33.33 </a:t>
            </a:r>
            <a:r>
              <a:rPr lang="en-US" sz="2400" dirty="0" err="1">
                <a:solidFill>
                  <a:schemeClr val="bg1"/>
                </a:solidFill>
                <a:cs typeface="Times New Roman" panose="02020603050405020304" pitchFamily="18" charset="0"/>
              </a:rPr>
              <a:t>MHz.</a:t>
            </a:r>
            <a:r>
              <a:rPr lang="en-US" sz="2400" dirty="0">
                <a:solidFill>
                  <a:schemeClr val="bg1"/>
                </a:solidFill>
                <a:cs typeface="Times New Roman" panose="02020603050405020304" pitchFamily="18" charset="0"/>
              </a:rPr>
              <a:t> These results show that the proposed design is suitable for low-power DSP applications.</a:t>
            </a:r>
          </a:p>
          <a:p>
            <a:pPr marL="342900" indent="-342900" algn="just">
              <a:lnSpc>
                <a:spcPct val="150000"/>
              </a:lnSpc>
              <a:buFont typeface="Arial" panose="020B0604020202020204" pitchFamily="34" charset="0"/>
              <a:buChar char="•"/>
            </a:pPr>
            <a:r>
              <a:rPr lang="en-IN" sz="2400" dirty="0">
                <a:solidFill>
                  <a:schemeClr val="bg1"/>
                </a:solidFill>
                <a:cs typeface="Times New Roman" panose="02020603050405020304" pitchFamily="18" charset="0"/>
              </a:rPr>
              <a:t>In conclusion, the proposed FIR filter with a hybrid Adder and Multiplier architecture offers a robust, energy-efficient, and high-performance alternative to traditional designs, with flexibility for adaptation to a wide range of signal processing tasks. </a:t>
            </a:r>
          </a:p>
        </p:txBody>
      </p:sp>
    </p:spTree>
    <p:extLst>
      <p:ext uri="{BB962C8B-B14F-4D97-AF65-F5344CB8AC3E}">
        <p14:creationId xmlns:p14="http://schemas.microsoft.com/office/powerpoint/2010/main" val="373481551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C3A4B4-BDFD-86A3-9041-F804828D8116}"/>
            </a:ext>
          </a:extLst>
        </p:cNvPr>
        <p:cNvGrpSpPr/>
        <p:nvPr/>
      </p:nvGrpSpPr>
      <p:grpSpPr>
        <a:xfrm>
          <a:off x="0" y="0"/>
          <a:ext cx="0" cy="0"/>
          <a:chOff x="0" y="0"/>
          <a:chExt cx="0" cy="0"/>
        </a:xfrm>
      </p:grpSpPr>
      <p:pic>
        <p:nvPicPr>
          <p:cNvPr id="15" name="Image 0" descr="preencoded.png">
            <a:extLst>
              <a:ext uri="{FF2B5EF4-FFF2-40B4-BE49-F238E27FC236}">
                <a16:creationId xmlns:a16="http://schemas.microsoft.com/office/drawing/2014/main" id="{516544E0-5504-AC9F-89F8-4EEBFF684161}"/>
              </a:ext>
            </a:extLst>
          </p:cNvPr>
          <p:cNvPicPr>
            <a:picLocks noChangeAspect="1"/>
          </p:cNvPicPr>
          <p:nvPr/>
        </p:nvPicPr>
        <p:blipFill>
          <a:blip r:embed="rId2"/>
          <a:stretch>
            <a:fillRect/>
          </a:stretch>
        </p:blipFill>
        <p:spPr>
          <a:xfrm>
            <a:off x="0" y="0"/>
            <a:ext cx="14630400" cy="8229600"/>
          </a:xfrm>
          <a:prstGeom prst="rect">
            <a:avLst/>
          </a:prstGeom>
        </p:spPr>
      </p:pic>
      <p:pic>
        <p:nvPicPr>
          <p:cNvPr id="3" name="Picture 2">
            <a:extLst>
              <a:ext uri="{FF2B5EF4-FFF2-40B4-BE49-F238E27FC236}">
                <a16:creationId xmlns:a16="http://schemas.microsoft.com/office/drawing/2014/main" id="{D267880D-57D8-1ECF-AC17-B30F31683EB0}"/>
              </a:ext>
            </a:extLst>
          </p:cNvPr>
          <p:cNvPicPr>
            <a:picLocks noChangeAspect="1"/>
          </p:cNvPicPr>
          <p:nvPr/>
        </p:nvPicPr>
        <p:blipFill>
          <a:blip r:embed="rId3"/>
          <a:stretch>
            <a:fillRect/>
          </a:stretch>
        </p:blipFill>
        <p:spPr>
          <a:xfrm>
            <a:off x="0" y="0"/>
            <a:ext cx="14630400" cy="8229600"/>
          </a:xfrm>
          <a:prstGeom prst="rect">
            <a:avLst/>
          </a:prstGeom>
        </p:spPr>
      </p:pic>
      <p:sp>
        <p:nvSpPr>
          <p:cNvPr id="12" name="TextBox 11">
            <a:extLst>
              <a:ext uri="{FF2B5EF4-FFF2-40B4-BE49-F238E27FC236}">
                <a16:creationId xmlns:a16="http://schemas.microsoft.com/office/drawing/2014/main" id="{6326AF2C-8AE6-DE4B-9B38-7ADA58E90844}"/>
              </a:ext>
            </a:extLst>
          </p:cNvPr>
          <p:cNvSpPr txBox="1"/>
          <p:nvPr/>
        </p:nvSpPr>
        <p:spPr>
          <a:xfrm>
            <a:off x="892097" y="181715"/>
            <a:ext cx="12578575" cy="784830"/>
          </a:xfrm>
          <a:prstGeom prst="rect">
            <a:avLst/>
          </a:prstGeom>
          <a:noFill/>
        </p:spPr>
        <p:txBody>
          <a:bodyPr wrap="square" rtlCol="0">
            <a:spAutoFit/>
          </a:bodyPr>
          <a:lstStyle/>
          <a:p>
            <a:pPr algn="ctr"/>
            <a:r>
              <a:rPr lang="en-US" sz="4500" dirty="0">
                <a:solidFill>
                  <a:schemeClr val="bg1">
                    <a:lumMod val="95000"/>
                  </a:schemeClr>
                </a:solidFill>
                <a:latin typeface="Times New Roman" panose="02020603050405020304" pitchFamily="18" charset="0"/>
                <a:cs typeface="Times New Roman" panose="02020603050405020304" pitchFamily="18" charset="0"/>
              </a:rPr>
              <a:t>Monthly Work Plan:</a:t>
            </a:r>
            <a:endParaRPr lang="en-IN" sz="4500" dirty="0">
              <a:solidFill>
                <a:schemeClr val="bg1">
                  <a:lumMod val="95000"/>
                </a:schemeClr>
              </a:solidFill>
              <a:latin typeface="Times New Roman" panose="02020603050405020304" pitchFamily="18" charset="0"/>
              <a:cs typeface="Times New Roman" panose="02020603050405020304" pitchFamily="18" charset="0"/>
            </a:endParaRPr>
          </a:p>
        </p:txBody>
      </p:sp>
      <p:graphicFrame>
        <p:nvGraphicFramePr>
          <p:cNvPr id="17" name="Table 16">
            <a:extLst>
              <a:ext uri="{FF2B5EF4-FFF2-40B4-BE49-F238E27FC236}">
                <a16:creationId xmlns:a16="http://schemas.microsoft.com/office/drawing/2014/main" id="{C6CC008B-5A2F-9095-F8EF-0155D29D45CF}"/>
              </a:ext>
            </a:extLst>
          </p:cNvPr>
          <p:cNvGraphicFramePr>
            <a:graphicFrameLocks noGrp="1"/>
          </p:cNvGraphicFramePr>
          <p:nvPr>
            <p:extLst>
              <p:ext uri="{D42A27DB-BD31-4B8C-83A1-F6EECF244321}">
                <p14:modId xmlns:p14="http://schemas.microsoft.com/office/powerpoint/2010/main" val="611836129"/>
              </p:ext>
            </p:extLst>
          </p:nvPr>
        </p:nvGraphicFramePr>
        <p:xfrm>
          <a:off x="2665373" y="1148260"/>
          <a:ext cx="9032022" cy="6665081"/>
        </p:xfrm>
        <a:graphic>
          <a:graphicData uri="http://schemas.openxmlformats.org/drawingml/2006/table">
            <a:tbl>
              <a:tblPr firstRow="1" bandRow="1">
                <a:tableStyleId>{BC89EF96-8CEA-46FF-86C4-4CE0E7609802}</a:tableStyleId>
              </a:tblPr>
              <a:tblGrid>
                <a:gridCol w="3010674">
                  <a:extLst>
                    <a:ext uri="{9D8B030D-6E8A-4147-A177-3AD203B41FA5}">
                      <a16:colId xmlns:a16="http://schemas.microsoft.com/office/drawing/2014/main" val="240735866"/>
                    </a:ext>
                  </a:extLst>
                </a:gridCol>
                <a:gridCol w="3010674">
                  <a:extLst>
                    <a:ext uri="{9D8B030D-6E8A-4147-A177-3AD203B41FA5}">
                      <a16:colId xmlns:a16="http://schemas.microsoft.com/office/drawing/2014/main" val="2118690957"/>
                    </a:ext>
                  </a:extLst>
                </a:gridCol>
                <a:gridCol w="3010674">
                  <a:extLst>
                    <a:ext uri="{9D8B030D-6E8A-4147-A177-3AD203B41FA5}">
                      <a16:colId xmlns:a16="http://schemas.microsoft.com/office/drawing/2014/main" val="4270685130"/>
                    </a:ext>
                  </a:extLst>
                </a:gridCol>
              </a:tblGrid>
              <a:tr h="449704">
                <a:tc>
                  <a:txBody>
                    <a:bodyPr/>
                    <a:lstStyle/>
                    <a:p>
                      <a:pPr algn="ctr"/>
                      <a:r>
                        <a:rPr lang="en-US" sz="2400" dirty="0">
                          <a:solidFill>
                            <a:srgbClr val="FFC000"/>
                          </a:solidFill>
                        </a:rPr>
                        <a:t>Month</a:t>
                      </a:r>
                      <a:endParaRPr lang="en-IN" sz="2400" dirty="0">
                        <a:solidFill>
                          <a:srgbClr val="FFC000"/>
                        </a:solidFill>
                        <a:latin typeface="Times New Roman" panose="02020603050405020304" pitchFamily="18" charset="0"/>
                        <a:cs typeface="Times New Roman" panose="02020603050405020304" pitchFamily="18" charset="0"/>
                      </a:endParaRPr>
                    </a:p>
                  </a:txBody>
                  <a:tcPr/>
                </a:tc>
                <a:tc>
                  <a:txBody>
                    <a:bodyPr/>
                    <a:lstStyle/>
                    <a:p>
                      <a:pPr algn="ctr"/>
                      <a:r>
                        <a:rPr lang="en-US" sz="2400" dirty="0">
                          <a:solidFill>
                            <a:srgbClr val="FFC000"/>
                          </a:solidFill>
                        </a:rPr>
                        <a:t>Activity</a:t>
                      </a:r>
                      <a:endParaRPr lang="en-IN" sz="2400" dirty="0">
                        <a:solidFill>
                          <a:srgbClr val="FFC000"/>
                        </a:solidFill>
                        <a:latin typeface="Times New Roman" panose="02020603050405020304" pitchFamily="18" charset="0"/>
                        <a:cs typeface="Times New Roman" panose="02020603050405020304" pitchFamily="18" charset="0"/>
                      </a:endParaRPr>
                    </a:p>
                  </a:txBody>
                  <a:tcPr/>
                </a:tc>
                <a:tc>
                  <a:txBody>
                    <a:bodyPr/>
                    <a:lstStyle/>
                    <a:p>
                      <a:pPr algn="ctr"/>
                      <a:r>
                        <a:rPr lang="en-US" sz="2400" dirty="0">
                          <a:solidFill>
                            <a:srgbClr val="FFC000"/>
                          </a:solidFill>
                        </a:rPr>
                        <a:t>Status</a:t>
                      </a:r>
                      <a:endParaRPr lang="en-IN" sz="2400" dirty="0">
                        <a:solidFill>
                          <a:srgbClr val="FFC00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853484816"/>
                  </a:ext>
                </a:extLst>
              </a:tr>
              <a:tr h="455949">
                <a:tc>
                  <a:txBody>
                    <a:bodyPr/>
                    <a:lstStyle/>
                    <a:p>
                      <a:pPr algn="ctr"/>
                      <a:r>
                        <a:rPr lang="en-US" sz="2400" dirty="0">
                          <a:solidFill>
                            <a:srgbClr val="00CCFF"/>
                          </a:solidFill>
                        </a:rPr>
                        <a:t>July</a:t>
                      </a:r>
                      <a:endParaRPr lang="en-US" sz="2400" dirty="0">
                        <a:solidFill>
                          <a:srgbClr val="00CCFF"/>
                        </a:solidFill>
                        <a:latin typeface="Times New Roman" panose="02020603050405020304" pitchFamily="18" charset="0"/>
                        <a:cs typeface="Times New Roman" panose="02020603050405020304" pitchFamily="18" charset="0"/>
                      </a:endParaRPr>
                    </a:p>
                  </a:txBody>
                  <a:tcPr/>
                </a:tc>
                <a:tc>
                  <a:txBody>
                    <a:bodyPr/>
                    <a:lstStyle/>
                    <a:p>
                      <a:pPr algn="ctr"/>
                      <a:r>
                        <a:rPr lang="en-US" sz="2400" dirty="0">
                          <a:solidFill>
                            <a:schemeClr val="bg1">
                              <a:lumMod val="95000"/>
                            </a:schemeClr>
                          </a:solidFill>
                        </a:rPr>
                        <a:t>Project Selection</a:t>
                      </a:r>
                      <a:endParaRPr lang="en-IN" sz="2400" dirty="0">
                        <a:solidFill>
                          <a:schemeClr val="bg1">
                            <a:lumMod val="95000"/>
                          </a:schemeClr>
                        </a:solidFill>
                        <a:latin typeface="Times New Roman" panose="02020603050405020304" pitchFamily="18" charset="0"/>
                        <a:cs typeface="Times New Roman" panose="02020603050405020304" pitchFamily="18" charset="0"/>
                      </a:endParaRPr>
                    </a:p>
                  </a:txBody>
                  <a:tcPr/>
                </a:tc>
                <a:tc>
                  <a:txBody>
                    <a:bodyPr/>
                    <a:lstStyle/>
                    <a:p>
                      <a:pPr algn="ctr"/>
                      <a:r>
                        <a:rPr lang="en-US" sz="2400" dirty="0">
                          <a:solidFill>
                            <a:schemeClr val="bg1">
                              <a:lumMod val="95000"/>
                            </a:schemeClr>
                          </a:solidFill>
                        </a:rPr>
                        <a:t>Completed</a:t>
                      </a:r>
                      <a:endParaRPr lang="en-IN" sz="2400" dirty="0">
                        <a:solidFill>
                          <a:schemeClr val="bg1">
                            <a:lumMod val="95000"/>
                          </a:schemeClr>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940276850"/>
                  </a:ext>
                </a:extLst>
              </a:tr>
              <a:tr h="455949">
                <a:tc>
                  <a:txBody>
                    <a:bodyPr/>
                    <a:lstStyle/>
                    <a:p>
                      <a:pPr algn="ctr"/>
                      <a:r>
                        <a:rPr lang="en-US" sz="2400" dirty="0">
                          <a:solidFill>
                            <a:srgbClr val="00CCFF"/>
                          </a:solidFill>
                        </a:rPr>
                        <a:t>August</a:t>
                      </a:r>
                      <a:endParaRPr lang="en-IN" sz="2400" dirty="0">
                        <a:solidFill>
                          <a:srgbClr val="00CCFF"/>
                        </a:solidFill>
                        <a:latin typeface="Times New Roman" panose="02020603050405020304" pitchFamily="18" charset="0"/>
                        <a:cs typeface="Times New Roman" panose="02020603050405020304" pitchFamily="18" charset="0"/>
                      </a:endParaRPr>
                    </a:p>
                  </a:txBody>
                  <a:tcPr/>
                </a:tc>
                <a:tc>
                  <a:txBody>
                    <a:bodyPr/>
                    <a:lstStyle/>
                    <a:p>
                      <a:pPr algn="ctr"/>
                      <a:r>
                        <a:rPr lang="en-US" sz="2400" dirty="0">
                          <a:solidFill>
                            <a:schemeClr val="bg1">
                              <a:lumMod val="95000"/>
                            </a:schemeClr>
                          </a:solidFill>
                        </a:rPr>
                        <a:t>Literature Review</a:t>
                      </a:r>
                      <a:endParaRPr lang="en-IN" sz="2400" dirty="0">
                        <a:solidFill>
                          <a:schemeClr val="bg1">
                            <a:lumMod val="95000"/>
                          </a:schemeClr>
                        </a:solidFill>
                        <a:latin typeface="Times New Roman" panose="02020603050405020304" pitchFamily="18" charset="0"/>
                        <a:cs typeface="Times New Roman" panose="02020603050405020304" pitchFamily="18" charset="0"/>
                      </a:endParaRPr>
                    </a:p>
                  </a:txBody>
                  <a:tcPr/>
                </a:tc>
                <a:tc>
                  <a:txBody>
                    <a:bodyPr/>
                    <a:lstStyle/>
                    <a:p>
                      <a:pPr algn="ctr"/>
                      <a:r>
                        <a:rPr lang="en-US" sz="2400" dirty="0">
                          <a:solidFill>
                            <a:schemeClr val="bg1">
                              <a:lumMod val="95000"/>
                            </a:schemeClr>
                          </a:solidFill>
                        </a:rPr>
                        <a:t>In Process</a:t>
                      </a:r>
                      <a:endParaRPr lang="en-IN" sz="2400" dirty="0">
                        <a:solidFill>
                          <a:schemeClr val="bg1">
                            <a:lumMod val="95000"/>
                          </a:schemeClr>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755605244"/>
                  </a:ext>
                </a:extLst>
              </a:tr>
              <a:tr h="455949">
                <a:tc>
                  <a:txBody>
                    <a:bodyPr/>
                    <a:lstStyle/>
                    <a:p>
                      <a:pPr algn="ctr"/>
                      <a:r>
                        <a:rPr lang="en-US" sz="2400" dirty="0">
                          <a:solidFill>
                            <a:srgbClr val="00CCFF"/>
                          </a:solidFill>
                        </a:rPr>
                        <a:t>September</a:t>
                      </a:r>
                      <a:endParaRPr lang="en-IN" sz="2400" dirty="0">
                        <a:solidFill>
                          <a:srgbClr val="00CCFF"/>
                        </a:solidFill>
                        <a:latin typeface="Times New Roman" panose="02020603050405020304" pitchFamily="18" charset="0"/>
                        <a:cs typeface="Times New Roman" panose="02020603050405020304" pitchFamily="18" charset="0"/>
                      </a:endParaRPr>
                    </a:p>
                  </a:txBody>
                  <a:tcPr/>
                </a:tc>
                <a:tc>
                  <a:txBody>
                    <a:bodyPr/>
                    <a:lstStyle/>
                    <a:p>
                      <a:pPr algn="ctr"/>
                      <a:r>
                        <a:rPr lang="en-US" sz="2400" dirty="0">
                          <a:solidFill>
                            <a:schemeClr val="bg1">
                              <a:lumMod val="95000"/>
                            </a:schemeClr>
                          </a:solidFill>
                        </a:rPr>
                        <a:t>Initial Design Concepts</a:t>
                      </a:r>
                      <a:endParaRPr lang="en-IN" sz="2400" dirty="0">
                        <a:solidFill>
                          <a:schemeClr val="bg1">
                            <a:lumMod val="95000"/>
                          </a:schemeClr>
                        </a:solidFill>
                        <a:latin typeface="Times New Roman" panose="02020603050405020304" pitchFamily="18" charset="0"/>
                        <a:cs typeface="Times New Roman" panose="02020603050405020304" pitchFamily="18" charset="0"/>
                      </a:endParaRPr>
                    </a:p>
                  </a:txBody>
                  <a:tcPr/>
                </a:tc>
                <a:tc>
                  <a:txBody>
                    <a:bodyPr/>
                    <a:lstStyle/>
                    <a:p>
                      <a:pPr algn="ctr"/>
                      <a:r>
                        <a:rPr lang="en-US" sz="2400" kern="1200" dirty="0">
                          <a:solidFill>
                            <a:schemeClr val="bg1">
                              <a:lumMod val="95000"/>
                            </a:schemeClr>
                          </a:solidFill>
                          <a:latin typeface="+mn-lt"/>
                          <a:ea typeface="+mn-ea"/>
                          <a:cs typeface="+mn-cs"/>
                        </a:rPr>
                        <a:t>Completed</a:t>
                      </a:r>
                      <a:endParaRPr lang="en-IN" sz="2400" kern="1200" dirty="0">
                        <a:solidFill>
                          <a:schemeClr val="bg1">
                            <a:lumMod val="95000"/>
                          </a:schemeClr>
                        </a:solidFill>
                        <a:latin typeface="+mn-lt"/>
                        <a:ea typeface="+mn-ea"/>
                        <a:cs typeface="+mn-cs"/>
                      </a:endParaRPr>
                    </a:p>
                  </a:txBody>
                  <a:tcPr/>
                </a:tc>
                <a:extLst>
                  <a:ext uri="{0D108BD9-81ED-4DB2-BD59-A6C34878D82A}">
                    <a16:rowId xmlns:a16="http://schemas.microsoft.com/office/drawing/2014/main" val="1762618605"/>
                  </a:ext>
                </a:extLst>
              </a:tr>
              <a:tr h="743208">
                <a:tc>
                  <a:txBody>
                    <a:bodyPr/>
                    <a:lstStyle/>
                    <a:p>
                      <a:pPr algn="ctr"/>
                      <a:r>
                        <a:rPr lang="en-US" sz="2400" dirty="0">
                          <a:solidFill>
                            <a:srgbClr val="00CCFF"/>
                          </a:solidFill>
                        </a:rPr>
                        <a:t>October</a:t>
                      </a:r>
                      <a:endParaRPr lang="en-US" sz="2400" dirty="0">
                        <a:solidFill>
                          <a:srgbClr val="00CCFF"/>
                        </a:solidFill>
                        <a:latin typeface="Times New Roman" panose="02020603050405020304" pitchFamily="18" charset="0"/>
                        <a:cs typeface="Times New Roman" panose="02020603050405020304" pitchFamily="18" charset="0"/>
                      </a:endParaRPr>
                    </a:p>
                  </a:txBody>
                  <a:tcPr/>
                </a:tc>
                <a:tc>
                  <a:txBody>
                    <a:bodyPr/>
                    <a:lstStyle/>
                    <a:p>
                      <a:pPr algn="ctr"/>
                      <a:r>
                        <a:rPr lang="en-US" sz="2400" dirty="0">
                          <a:solidFill>
                            <a:schemeClr val="bg1">
                              <a:lumMod val="95000"/>
                            </a:schemeClr>
                          </a:solidFill>
                        </a:rPr>
                        <a:t>Hybrid Adder Design</a:t>
                      </a:r>
                      <a:endParaRPr lang="en-IN" sz="2400" dirty="0">
                        <a:solidFill>
                          <a:schemeClr val="bg1">
                            <a:lumMod val="95000"/>
                          </a:schemeClr>
                        </a:solidFill>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solidFill>
                            <a:schemeClr val="bg1">
                              <a:lumMod val="95000"/>
                            </a:schemeClr>
                          </a:solidFill>
                        </a:rPr>
                        <a:t>Completed</a:t>
                      </a:r>
                      <a:endParaRPr lang="en-IN" sz="2400" dirty="0">
                        <a:solidFill>
                          <a:schemeClr val="bg1">
                            <a:lumMod val="95000"/>
                          </a:schemeClr>
                        </a:solidFill>
                      </a:endParaRPr>
                    </a:p>
                    <a:p>
                      <a:pPr algn="ctr"/>
                      <a:endParaRPr lang="en-IN" sz="2400" dirty="0">
                        <a:solidFill>
                          <a:schemeClr val="bg1">
                            <a:lumMod val="95000"/>
                          </a:schemeClr>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902878167"/>
                  </a:ext>
                </a:extLst>
              </a:tr>
              <a:tr h="743208">
                <a:tc>
                  <a:txBody>
                    <a:bodyPr/>
                    <a:lstStyle/>
                    <a:p>
                      <a:pPr algn="ctr"/>
                      <a:r>
                        <a:rPr lang="en-US" sz="2400" dirty="0">
                          <a:solidFill>
                            <a:srgbClr val="00CCFF"/>
                          </a:solidFill>
                        </a:rPr>
                        <a:t>November</a:t>
                      </a:r>
                      <a:endParaRPr lang="en-IN" sz="2400" dirty="0">
                        <a:solidFill>
                          <a:srgbClr val="00CCFF"/>
                        </a:solidFill>
                        <a:latin typeface="Times New Roman" panose="02020603050405020304" pitchFamily="18" charset="0"/>
                        <a:cs typeface="Times New Roman" panose="02020603050405020304" pitchFamily="18" charset="0"/>
                      </a:endParaRPr>
                    </a:p>
                  </a:txBody>
                  <a:tcPr/>
                </a:tc>
                <a:tc>
                  <a:txBody>
                    <a:bodyPr/>
                    <a:lstStyle/>
                    <a:p>
                      <a:pPr algn="ctr"/>
                      <a:r>
                        <a:rPr lang="en-US" sz="2400" dirty="0">
                          <a:solidFill>
                            <a:schemeClr val="bg1">
                              <a:lumMod val="95000"/>
                            </a:schemeClr>
                          </a:solidFill>
                        </a:rPr>
                        <a:t>Optimization of </a:t>
                      </a:r>
                    </a:p>
                    <a:p>
                      <a:pPr algn="ctr"/>
                      <a:r>
                        <a:rPr lang="en-US" sz="2400" dirty="0">
                          <a:solidFill>
                            <a:schemeClr val="bg1">
                              <a:lumMod val="95000"/>
                            </a:schemeClr>
                          </a:solidFill>
                        </a:rPr>
                        <a:t>Hybrid Adder</a:t>
                      </a:r>
                      <a:endParaRPr lang="en-IN" sz="2400" dirty="0">
                        <a:solidFill>
                          <a:schemeClr val="bg1">
                            <a:lumMod val="95000"/>
                          </a:schemeClr>
                        </a:solidFill>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solidFill>
                            <a:schemeClr val="bg1">
                              <a:lumMod val="95000"/>
                            </a:schemeClr>
                          </a:solidFill>
                        </a:rPr>
                        <a:t>Completed</a:t>
                      </a:r>
                      <a:endParaRPr lang="en-IN" sz="2400" dirty="0">
                        <a:solidFill>
                          <a:schemeClr val="bg1">
                            <a:lumMod val="95000"/>
                          </a:schemeClr>
                        </a:solidFill>
                      </a:endParaRPr>
                    </a:p>
                    <a:p>
                      <a:pPr algn="ctr"/>
                      <a:endParaRPr lang="en-IN" sz="2400" dirty="0">
                        <a:solidFill>
                          <a:schemeClr val="bg1">
                            <a:lumMod val="95000"/>
                          </a:schemeClr>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16276536"/>
                  </a:ext>
                </a:extLst>
              </a:tr>
              <a:tr h="743208">
                <a:tc>
                  <a:txBody>
                    <a:bodyPr/>
                    <a:lstStyle/>
                    <a:p>
                      <a:pPr algn="ctr"/>
                      <a:r>
                        <a:rPr lang="en-US" sz="2400" dirty="0">
                          <a:solidFill>
                            <a:srgbClr val="00CCFF"/>
                          </a:solidFill>
                        </a:rPr>
                        <a:t>December</a:t>
                      </a:r>
                      <a:endParaRPr lang="en-IN" sz="2400" dirty="0">
                        <a:solidFill>
                          <a:srgbClr val="00CCFF"/>
                        </a:solidFill>
                        <a:latin typeface="Times New Roman" panose="02020603050405020304" pitchFamily="18" charset="0"/>
                        <a:cs typeface="Times New Roman" panose="02020603050405020304" pitchFamily="18" charset="0"/>
                      </a:endParaRPr>
                    </a:p>
                  </a:txBody>
                  <a:tcPr/>
                </a:tc>
                <a:tc>
                  <a:txBody>
                    <a:bodyPr/>
                    <a:lstStyle/>
                    <a:p>
                      <a:pPr algn="ctr"/>
                      <a:r>
                        <a:rPr lang="en-US" sz="2400" dirty="0">
                          <a:solidFill>
                            <a:schemeClr val="bg1">
                              <a:lumMod val="95000"/>
                            </a:schemeClr>
                          </a:solidFill>
                          <a:latin typeface="Times New Roman" panose="02020603050405020304" pitchFamily="18" charset="0"/>
                          <a:cs typeface="Times New Roman" panose="02020603050405020304" pitchFamily="18" charset="0"/>
                        </a:rPr>
                        <a:t>Hybrid Multiplier Design</a:t>
                      </a:r>
                      <a:endParaRPr lang="en-IN" sz="2400" dirty="0">
                        <a:solidFill>
                          <a:schemeClr val="bg1">
                            <a:lumMod val="95000"/>
                          </a:schemeClr>
                        </a:solidFill>
                        <a:latin typeface="Times New Roman" panose="02020603050405020304" pitchFamily="18" charset="0"/>
                        <a:cs typeface="Times New Roman" panose="02020603050405020304" pitchFamily="18" charset="0"/>
                      </a:endParaRPr>
                    </a:p>
                  </a:txBody>
                  <a:tcPr/>
                </a:tc>
                <a:tc>
                  <a:txBody>
                    <a:bodyPr/>
                    <a:lstStyle/>
                    <a:p>
                      <a:pPr algn="ctr"/>
                      <a:r>
                        <a:rPr lang="en-US" sz="2400" dirty="0">
                          <a:solidFill>
                            <a:schemeClr val="bg1">
                              <a:lumMod val="95000"/>
                            </a:schemeClr>
                          </a:solidFill>
                          <a:latin typeface="Times New Roman" panose="02020603050405020304" pitchFamily="18" charset="0"/>
                          <a:cs typeface="Times New Roman" panose="02020603050405020304" pitchFamily="18" charset="0"/>
                        </a:rPr>
                        <a:t>Completed</a:t>
                      </a:r>
                      <a:endParaRPr lang="en-IN" sz="2400" dirty="0">
                        <a:solidFill>
                          <a:schemeClr val="bg1">
                            <a:lumMod val="95000"/>
                          </a:schemeClr>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4183452017"/>
                  </a:ext>
                </a:extLst>
              </a:tr>
              <a:tr h="743208">
                <a:tc>
                  <a:txBody>
                    <a:bodyPr/>
                    <a:lstStyle/>
                    <a:p>
                      <a:pPr algn="ctr"/>
                      <a:r>
                        <a:rPr lang="en-US" sz="2400" dirty="0">
                          <a:solidFill>
                            <a:srgbClr val="00CCFF"/>
                          </a:solidFill>
                        </a:rPr>
                        <a:t>January</a:t>
                      </a:r>
                      <a:endParaRPr lang="en-IN" sz="2400" dirty="0">
                        <a:solidFill>
                          <a:srgbClr val="00CCFF"/>
                        </a:solidFill>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solidFill>
                            <a:schemeClr val="bg1">
                              <a:lumMod val="95000"/>
                            </a:schemeClr>
                          </a:solidFill>
                          <a:latin typeface="Times New Roman" panose="02020603050405020304" pitchFamily="18" charset="0"/>
                          <a:cs typeface="Times New Roman" panose="02020603050405020304" pitchFamily="18" charset="0"/>
                        </a:rPr>
                        <a:t>Optimization of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solidFill>
                            <a:schemeClr val="bg1">
                              <a:lumMod val="95000"/>
                            </a:schemeClr>
                          </a:solidFill>
                          <a:latin typeface="Times New Roman" panose="02020603050405020304" pitchFamily="18" charset="0"/>
                          <a:cs typeface="Times New Roman" panose="02020603050405020304" pitchFamily="18" charset="0"/>
                        </a:rPr>
                        <a:t>Hybrid Multiplier</a:t>
                      </a:r>
                      <a:endParaRPr lang="en-IN" sz="2400" dirty="0">
                        <a:solidFill>
                          <a:schemeClr val="bg1">
                            <a:lumMod val="95000"/>
                          </a:schemeClr>
                        </a:solidFill>
                        <a:latin typeface="Times New Roman" panose="02020603050405020304" pitchFamily="18" charset="0"/>
                        <a:cs typeface="Times New Roman" panose="02020603050405020304" pitchFamily="18" charset="0"/>
                      </a:endParaRPr>
                    </a:p>
                  </a:txBody>
                  <a:tcPr/>
                </a:tc>
                <a:tc>
                  <a:txBody>
                    <a:bodyPr/>
                    <a:lstStyle/>
                    <a:p>
                      <a:pPr algn="ctr"/>
                      <a:r>
                        <a:rPr lang="en-US" sz="2400" dirty="0">
                          <a:solidFill>
                            <a:schemeClr val="bg1">
                              <a:lumMod val="95000"/>
                            </a:schemeClr>
                          </a:solidFill>
                          <a:latin typeface="Times New Roman" panose="02020603050405020304" pitchFamily="18" charset="0"/>
                          <a:cs typeface="Times New Roman" panose="02020603050405020304" pitchFamily="18" charset="0"/>
                        </a:rPr>
                        <a:t>Completed</a:t>
                      </a:r>
                      <a:endParaRPr lang="en-IN" sz="2400" dirty="0">
                        <a:solidFill>
                          <a:schemeClr val="bg1">
                            <a:lumMod val="95000"/>
                          </a:schemeClr>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487537547"/>
                  </a:ext>
                </a:extLst>
              </a:tr>
              <a:tr h="721481">
                <a:tc>
                  <a:txBody>
                    <a:bodyPr/>
                    <a:lstStyle/>
                    <a:p>
                      <a:pPr algn="ctr"/>
                      <a:r>
                        <a:rPr lang="en-US" sz="2400" dirty="0">
                          <a:solidFill>
                            <a:srgbClr val="00CCFF"/>
                          </a:solidFill>
                        </a:rPr>
                        <a:t>February</a:t>
                      </a:r>
                      <a:endParaRPr lang="en-IN" sz="2400" dirty="0">
                        <a:solidFill>
                          <a:srgbClr val="00CCFF"/>
                        </a:solidFill>
                        <a:latin typeface="Times New Roman" panose="02020603050405020304" pitchFamily="18" charset="0"/>
                        <a:cs typeface="Times New Roman" panose="02020603050405020304" pitchFamily="18" charset="0"/>
                      </a:endParaRPr>
                    </a:p>
                  </a:txBody>
                  <a:tcPr/>
                </a:tc>
                <a:tc>
                  <a:txBody>
                    <a:bodyPr/>
                    <a:lstStyle/>
                    <a:p>
                      <a:pPr algn="ctr"/>
                      <a:r>
                        <a:rPr lang="en-US" sz="2400" dirty="0">
                          <a:solidFill>
                            <a:schemeClr val="bg1">
                              <a:lumMod val="95000"/>
                            </a:schemeClr>
                          </a:solidFill>
                          <a:latin typeface="Times New Roman" panose="02020603050405020304" pitchFamily="18" charset="0"/>
                          <a:cs typeface="Times New Roman" panose="02020603050405020304" pitchFamily="18" charset="0"/>
                        </a:rPr>
                        <a:t>Design of FIR Filter</a:t>
                      </a:r>
                      <a:endParaRPr lang="en-IN" sz="2400" dirty="0">
                        <a:solidFill>
                          <a:schemeClr val="bg1">
                            <a:lumMod val="95000"/>
                          </a:schemeClr>
                        </a:solidFill>
                        <a:latin typeface="Times New Roman" panose="02020603050405020304" pitchFamily="18" charset="0"/>
                        <a:cs typeface="Times New Roman" panose="02020603050405020304" pitchFamily="18" charset="0"/>
                      </a:endParaRPr>
                    </a:p>
                  </a:txBody>
                  <a:tcPr/>
                </a:tc>
                <a:tc>
                  <a:txBody>
                    <a:bodyPr/>
                    <a:lstStyle/>
                    <a:p>
                      <a:pPr algn="ctr"/>
                      <a:r>
                        <a:rPr lang="en-US" sz="2400" dirty="0">
                          <a:solidFill>
                            <a:schemeClr val="bg1">
                              <a:lumMod val="95000"/>
                            </a:schemeClr>
                          </a:solidFill>
                          <a:latin typeface="Times New Roman" panose="02020603050405020304" pitchFamily="18" charset="0"/>
                          <a:cs typeface="Times New Roman" panose="02020603050405020304" pitchFamily="18" charset="0"/>
                        </a:rPr>
                        <a:t>Completed</a:t>
                      </a:r>
                      <a:endParaRPr lang="en-IN" sz="2400" dirty="0">
                        <a:solidFill>
                          <a:schemeClr val="bg1">
                            <a:lumMod val="95000"/>
                          </a:schemeClr>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77432792"/>
                  </a:ext>
                </a:extLst>
              </a:tr>
              <a:tr h="721481">
                <a:tc>
                  <a:txBody>
                    <a:bodyPr/>
                    <a:lstStyle/>
                    <a:p>
                      <a:pPr algn="ctr"/>
                      <a:r>
                        <a:rPr lang="en-IN" sz="2400" dirty="0">
                          <a:solidFill>
                            <a:srgbClr val="00CCFF"/>
                          </a:solidFill>
                          <a:latin typeface="Times New Roman" panose="02020603050405020304" pitchFamily="18" charset="0"/>
                          <a:cs typeface="Times New Roman" panose="02020603050405020304" pitchFamily="18" charset="0"/>
                        </a:rPr>
                        <a:t>March</a:t>
                      </a:r>
                    </a:p>
                  </a:txBody>
                  <a:tcPr/>
                </a:tc>
                <a:tc>
                  <a:txBody>
                    <a:bodyPr/>
                    <a:lstStyle/>
                    <a:p>
                      <a:pPr algn="ctr"/>
                      <a:r>
                        <a:rPr lang="en-IN" sz="2400" dirty="0">
                          <a:solidFill>
                            <a:schemeClr val="bg1">
                              <a:lumMod val="95000"/>
                            </a:schemeClr>
                          </a:solidFill>
                          <a:latin typeface="Times New Roman" panose="02020603050405020304" pitchFamily="18" charset="0"/>
                          <a:cs typeface="Times New Roman" panose="02020603050405020304" pitchFamily="18" charset="0"/>
                        </a:rPr>
                        <a:t>Paper work and Documentation</a:t>
                      </a:r>
                    </a:p>
                  </a:txBody>
                  <a:tcPr/>
                </a:tc>
                <a:tc>
                  <a:txBody>
                    <a:bodyPr/>
                    <a:lstStyle/>
                    <a:p>
                      <a:pPr algn="ctr"/>
                      <a:r>
                        <a:rPr lang="en-IN" sz="2400" dirty="0">
                          <a:solidFill>
                            <a:schemeClr val="bg1">
                              <a:lumMod val="95000"/>
                            </a:schemeClr>
                          </a:solidFill>
                          <a:latin typeface="Times New Roman" panose="02020603050405020304" pitchFamily="18" charset="0"/>
                          <a:cs typeface="Times New Roman" panose="02020603050405020304" pitchFamily="18" charset="0"/>
                        </a:rPr>
                        <a:t>Completed</a:t>
                      </a:r>
                    </a:p>
                  </a:txBody>
                  <a:tcPr/>
                </a:tc>
                <a:extLst>
                  <a:ext uri="{0D108BD9-81ED-4DB2-BD59-A6C34878D82A}">
                    <a16:rowId xmlns:a16="http://schemas.microsoft.com/office/drawing/2014/main" val="4223933142"/>
                  </a:ext>
                </a:extLst>
              </a:tr>
            </a:tbl>
          </a:graphicData>
        </a:graphic>
      </p:graphicFrame>
    </p:spTree>
    <p:extLst>
      <p:ext uri="{BB962C8B-B14F-4D97-AF65-F5344CB8AC3E}">
        <p14:creationId xmlns:p14="http://schemas.microsoft.com/office/powerpoint/2010/main" val="27563892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DFDB73-31B3-243D-6211-4E8D8EDB1A06}"/>
            </a:ext>
          </a:extLst>
        </p:cNvPr>
        <p:cNvGrpSpPr/>
        <p:nvPr/>
      </p:nvGrpSpPr>
      <p:grpSpPr>
        <a:xfrm>
          <a:off x="0" y="0"/>
          <a:ext cx="0" cy="0"/>
          <a:chOff x="0" y="0"/>
          <a:chExt cx="0" cy="0"/>
        </a:xfrm>
      </p:grpSpPr>
      <p:pic>
        <p:nvPicPr>
          <p:cNvPr id="15" name="Image 0" descr="preencoded.png">
            <a:extLst>
              <a:ext uri="{FF2B5EF4-FFF2-40B4-BE49-F238E27FC236}">
                <a16:creationId xmlns:a16="http://schemas.microsoft.com/office/drawing/2014/main" id="{ABB8D198-2087-0687-5CE8-22C8CE237873}"/>
              </a:ext>
            </a:extLst>
          </p:cNvPr>
          <p:cNvPicPr>
            <a:picLocks noChangeAspect="1"/>
          </p:cNvPicPr>
          <p:nvPr/>
        </p:nvPicPr>
        <p:blipFill>
          <a:blip r:embed="rId3"/>
          <a:stretch>
            <a:fillRect/>
          </a:stretch>
        </p:blipFill>
        <p:spPr>
          <a:xfrm>
            <a:off x="0" y="0"/>
            <a:ext cx="14630400" cy="8229600"/>
          </a:xfrm>
          <a:prstGeom prst="rect">
            <a:avLst/>
          </a:prstGeom>
        </p:spPr>
      </p:pic>
      <p:pic>
        <p:nvPicPr>
          <p:cNvPr id="5" name="Picture 4">
            <a:extLst>
              <a:ext uri="{FF2B5EF4-FFF2-40B4-BE49-F238E27FC236}">
                <a16:creationId xmlns:a16="http://schemas.microsoft.com/office/drawing/2014/main" id="{26B07D09-6FAB-6D87-3561-1F48119517EC}"/>
              </a:ext>
            </a:extLst>
          </p:cNvPr>
          <p:cNvPicPr>
            <a:picLocks noChangeAspect="1"/>
          </p:cNvPicPr>
          <p:nvPr/>
        </p:nvPicPr>
        <p:blipFill>
          <a:blip r:embed="rId4"/>
          <a:stretch>
            <a:fillRect/>
          </a:stretch>
        </p:blipFill>
        <p:spPr>
          <a:xfrm>
            <a:off x="2" y="1"/>
            <a:ext cx="14630398" cy="8229599"/>
          </a:xfrm>
          <a:prstGeom prst="rect">
            <a:avLst/>
          </a:prstGeom>
        </p:spPr>
      </p:pic>
      <p:sp>
        <p:nvSpPr>
          <p:cNvPr id="12" name="TextBox 11">
            <a:extLst>
              <a:ext uri="{FF2B5EF4-FFF2-40B4-BE49-F238E27FC236}">
                <a16:creationId xmlns:a16="http://schemas.microsoft.com/office/drawing/2014/main" id="{07AF358A-2685-084A-878C-22504441885F}"/>
              </a:ext>
            </a:extLst>
          </p:cNvPr>
          <p:cNvSpPr txBox="1"/>
          <p:nvPr/>
        </p:nvSpPr>
        <p:spPr>
          <a:xfrm>
            <a:off x="557562" y="69278"/>
            <a:ext cx="13258800" cy="784830"/>
          </a:xfrm>
          <a:prstGeom prst="rect">
            <a:avLst/>
          </a:prstGeom>
          <a:noFill/>
        </p:spPr>
        <p:txBody>
          <a:bodyPr wrap="square" rtlCol="0">
            <a:spAutoFit/>
          </a:bodyPr>
          <a:lstStyle/>
          <a:p>
            <a:pPr algn="ctr"/>
            <a:r>
              <a:rPr lang="en-US" sz="4500" dirty="0">
                <a:solidFill>
                  <a:schemeClr val="bg1"/>
                </a:solidFill>
                <a:latin typeface="Times New Roman" panose="02020603050405020304" pitchFamily="18" charset="0"/>
                <a:cs typeface="Times New Roman" panose="02020603050405020304" pitchFamily="18" charset="0"/>
              </a:rPr>
              <a:t>References</a:t>
            </a:r>
            <a:endParaRPr lang="en-IN" sz="4500" dirty="0">
              <a:solidFill>
                <a:schemeClr val="bg1"/>
              </a:solidFill>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3193F07F-2773-75E5-5EAD-E3D812A9958D}"/>
              </a:ext>
            </a:extLst>
          </p:cNvPr>
          <p:cNvSpPr txBox="1"/>
          <p:nvPr/>
        </p:nvSpPr>
        <p:spPr>
          <a:xfrm>
            <a:off x="334536" y="854108"/>
            <a:ext cx="13894419" cy="6568914"/>
          </a:xfrm>
          <a:prstGeom prst="rect">
            <a:avLst/>
          </a:prstGeom>
          <a:noFill/>
        </p:spPr>
        <p:txBody>
          <a:bodyPr wrap="square">
            <a:spAutoFit/>
          </a:bodyPr>
          <a:lstStyle/>
          <a:p>
            <a:pPr marL="342900" indent="-342900">
              <a:lnSpc>
                <a:spcPct val="107000"/>
              </a:lnSpc>
              <a:spcAft>
                <a:spcPts val="800"/>
              </a:spcAft>
              <a:buFont typeface="+mj-lt"/>
              <a:buAutoNum type="arabicPeriod"/>
            </a:pPr>
            <a:r>
              <a:rPr lang="en-IN" sz="1950"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Sinthura, S. S., et al., Implementation and Analysis of Different 32-Bit Multipliers on Aspects of Power, Speed, and Area. GRD Journals.</a:t>
            </a:r>
          </a:p>
          <a:p>
            <a:pPr marL="342900" indent="-342900">
              <a:lnSpc>
                <a:spcPct val="107000"/>
              </a:lnSpc>
              <a:spcAft>
                <a:spcPts val="800"/>
              </a:spcAft>
              <a:buFont typeface="+mj-lt"/>
              <a:buAutoNum type="arabicPeriod"/>
            </a:pPr>
            <a:r>
              <a:rPr lang="en-IN" sz="1950"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Yong, K. M., et al., 2021, Design and Analysis of 32-Bit Signed and Unsigned Multiplier Using Booth, Vedic, and Wallace Architecture. Journal of Physics: Conference Series. </a:t>
            </a:r>
          </a:p>
          <a:p>
            <a:pPr marL="342900" indent="-342900">
              <a:lnSpc>
                <a:spcPct val="107000"/>
              </a:lnSpc>
              <a:spcAft>
                <a:spcPts val="800"/>
              </a:spcAft>
              <a:buFont typeface="+mj-lt"/>
              <a:buAutoNum type="arabicPeriod"/>
            </a:pPr>
            <a:r>
              <a:rPr lang="en-IN" sz="1950"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Deshpande, N. G., &amp; Mahajan, R., Ancient Indian Vedic Mathematics Based 32-Bit Multiplier Design for High Speed and Low Power Processors. International Journal of Computer Applications.</a:t>
            </a:r>
          </a:p>
          <a:p>
            <a:pPr marL="342900" indent="-342900">
              <a:lnSpc>
                <a:spcPct val="107000"/>
              </a:lnSpc>
              <a:spcAft>
                <a:spcPts val="800"/>
              </a:spcAft>
              <a:buFont typeface="+mj-lt"/>
              <a:buAutoNum type="arabicPeriod"/>
            </a:pPr>
            <a:r>
              <a:rPr lang="en-IN" sz="1950"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M. Nisha Angeline and S. </a:t>
            </a:r>
            <a:r>
              <a:rPr lang="en-IN" sz="1950" b="1"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Valamarthy</a:t>
            </a:r>
            <a:r>
              <a:rPr lang="en-IN" sz="1950"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Implementation of Hybrid Vedic Multiplier </a:t>
            </a:r>
            <a:r>
              <a:rPr lang="en-IN" sz="1950" b="1"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Nikhilam</a:t>
            </a:r>
            <a:r>
              <a:rPr lang="en-IN" sz="1950"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Sutra and Karatsuba Algorithm for N-bit Multiplier. Asian Journal of Information Technology.</a:t>
            </a:r>
          </a:p>
          <a:p>
            <a:pPr marL="342900" indent="-342900">
              <a:lnSpc>
                <a:spcPct val="107000"/>
              </a:lnSpc>
              <a:spcAft>
                <a:spcPts val="800"/>
              </a:spcAft>
              <a:buFont typeface="+mj-lt"/>
              <a:buAutoNum type="arabicPeriod"/>
            </a:pPr>
            <a:r>
              <a:rPr lang="en-IN" sz="1950"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Srinivasan, M., &amp; Prakasam, P., A Detailed Survey on Various Efficient Multipliers in Low Power VLSI Circuit. International Journal of Applied Engineering Research. </a:t>
            </a:r>
          </a:p>
          <a:p>
            <a:pPr marL="342900" indent="-342900">
              <a:lnSpc>
                <a:spcPct val="107000"/>
              </a:lnSpc>
              <a:spcAft>
                <a:spcPts val="800"/>
              </a:spcAft>
              <a:buFont typeface="+mj-lt"/>
              <a:buAutoNum type="arabicPeriod"/>
            </a:pPr>
            <a:r>
              <a:rPr lang="en-IN" sz="1950"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Syed Shahzad Hussain Shah, Muhammad Naseem </a:t>
            </a:r>
            <a:r>
              <a:rPr lang="en-IN" sz="1950" b="1"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Majoka</a:t>
            </a:r>
            <a:r>
              <a:rPr lang="en-IN" sz="1950"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and Gulistan Raja., DESIGN AND IMPLEMENTATION OF 32-BIT VEDIC MULTIPLIER ON FPGA. First International Conference on Modern Communication &amp; Computing Technologies (MCCT'14).</a:t>
            </a:r>
          </a:p>
          <a:p>
            <a:pPr marL="342900" indent="-342900">
              <a:lnSpc>
                <a:spcPct val="107000"/>
              </a:lnSpc>
              <a:spcAft>
                <a:spcPts val="800"/>
              </a:spcAft>
              <a:buFont typeface="+mj-lt"/>
              <a:buAutoNum type="arabicPeriod"/>
            </a:pPr>
            <a:r>
              <a:rPr lang="en-IN" sz="1950" b="1"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M.Bala</a:t>
            </a:r>
            <a:r>
              <a:rPr lang="en-IN" sz="1950"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Murugesh, </a:t>
            </a:r>
            <a:r>
              <a:rPr lang="en-IN" sz="1950" b="1"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S.Nagaraj</a:t>
            </a:r>
            <a:r>
              <a:rPr lang="en-IN" sz="1950"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IN" sz="1950" b="1"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J.Jayasree</a:t>
            </a:r>
            <a:r>
              <a:rPr lang="en-IN" sz="1950"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IN" sz="1950" b="1"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G.Vijay</a:t>
            </a:r>
            <a:r>
              <a:rPr lang="en-IN" sz="1950"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Kumar Reddy., Modified High Speed 32-bit Vedic Multiplier Design and Implementation. Proceedings of the International Conference on Electronics and Sustainable Communication Systems (ICESC 2020).</a:t>
            </a:r>
          </a:p>
          <a:p>
            <a:pPr marL="342900" indent="-342900">
              <a:lnSpc>
                <a:spcPct val="107000"/>
              </a:lnSpc>
              <a:spcAft>
                <a:spcPts val="800"/>
              </a:spcAft>
              <a:buFont typeface="+mj-lt"/>
              <a:buAutoNum type="arabicPeriod"/>
            </a:pPr>
            <a:r>
              <a:rPr lang="en-IN" sz="1950"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Nishant G. Deshpande, Rashmi Mahajan., Ancient Indian Vedic Mathematics based 32-Bit Multiplier Design for High Speed and Low Power Processors. International Journal of Computer Applications (0975 – 8887) Volume 95– No.24, June 2014.</a:t>
            </a:r>
          </a:p>
        </p:txBody>
      </p:sp>
    </p:spTree>
    <p:extLst>
      <p:ext uri="{BB962C8B-B14F-4D97-AF65-F5344CB8AC3E}">
        <p14:creationId xmlns:p14="http://schemas.microsoft.com/office/powerpoint/2010/main" val="20521297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817EE2-FD31-A959-0FD3-AB4A9A9CAB3F}"/>
            </a:ext>
          </a:extLst>
        </p:cNvPr>
        <p:cNvGrpSpPr/>
        <p:nvPr/>
      </p:nvGrpSpPr>
      <p:grpSpPr>
        <a:xfrm>
          <a:off x="0" y="0"/>
          <a:ext cx="0" cy="0"/>
          <a:chOff x="0" y="0"/>
          <a:chExt cx="0" cy="0"/>
        </a:xfrm>
      </p:grpSpPr>
      <p:pic>
        <p:nvPicPr>
          <p:cNvPr id="15" name="Image 0" descr="preencoded.png">
            <a:extLst>
              <a:ext uri="{FF2B5EF4-FFF2-40B4-BE49-F238E27FC236}">
                <a16:creationId xmlns:a16="http://schemas.microsoft.com/office/drawing/2014/main" id="{FCFA0255-5439-22D9-34F9-941367465E94}"/>
              </a:ext>
            </a:extLst>
          </p:cNvPr>
          <p:cNvPicPr>
            <a:picLocks noChangeAspect="1"/>
          </p:cNvPicPr>
          <p:nvPr/>
        </p:nvPicPr>
        <p:blipFill>
          <a:blip r:embed="rId3"/>
          <a:stretch>
            <a:fillRect/>
          </a:stretch>
        </p:blipFill>
        <p:spPr>
          <a:xfrm>
            <a:off x="0" y="0"/>
            <a:ext cx="14630400" cy="8229600"/>
          </a:xfrm>
          <a:prstGeom prst="rect">
            <a:avLst/>
          </a:prstGeom>
        </p:spPr>
      </p:pic>
      <p:pic>
        <p:nvPicPr>
          <p:cNvPr id="5" name="Picture 4">
            <a:extLst>
              <a:ext uri="{FF2B5EF4-FFF2-40B4-BE49-F238E27FC236}">
                <a16:creationId xmlns:a16="http://schemas.microsoft.com/office/drawing/2014/main" id="{E9283E7A-8EC7-BD48-6351-59744EE714CD}"/>
              </a:ext>
            </a:extLst>
          </p:cNvPr>
          <p:cNvPicPr>
            <a:picLocks noChangeAspect="1"/>
          </p:cNvPicPr>
          <p:nvPr/>
        </p:nvPicPr>
        <p:blipFill>
          <a:blip r:embed="rId4"/>
          <a:stretch>
            <a:fillRect/>
          </a:stretch>
        </p:blipFill>
        <p:spPr>
          <a:xfrm>
            <a:off x="2" y="1"/>
            <a:ext cx="14630398" cy="8229599"/>
          </a:xfrm>
          <a:prstGeom prst="rect">
            <a:avLst/>
          </a:prstGeom>
        </p:spPr>
      </p:pic>
      <p:sp>
        <p:nvSpPr>
          <p:cNvPr id="12" name="TextBox 11">
            <a:extLst>
              <a:ext uri="{FF2B5EF4-FFF2-40B4-BE49-F238E27FC236}">
                <a16:creationId xmlns:a16="http://schemas.microsoft.com/office/drawing/2014/main" id="{C2332FCB-2D1E-AA44-12AC-D0463C41F496}"/>
              </a:ext>
            </a:extLst>
          </p:cNvPr>
          <p:cNvSpPr txBox="1"/>
          <p:nvPr/>
        </p:nvSpPr>
        <p:spPr>
          <a:xfrm>
            <a:off x="557562" y="69278"/>
            <a:ext cx="13258800" cy="784830"/>
          </a:xfrm>
          <a:prstGeom prst="rect">
            <a:avLst/>
          </a:prstGeom>
          <a:noFill/>
        </p:spPr>
        <p:txBody>
          <a:bodyPr wrap="square" rtlCol="0">
            <a:spAutoFit/>
          </a:bodyPr>
          <a:lstStyle/>
          <a:p>
            <a:pPr algn="ctr"/>
            <a:r>
              <a:rPr lang="en-US" sz="4500" dirty="0">
                <a:solidFill>
                  <a:schemeClr val="bg1"/>
                </a:solidFill>
                <a:latin typeface="Times New Roman" panose="02020603050405020304" pitchFamily="18" charset="0"/>
                <a:cs typeface="Times New Roman" panose="02020603050405020304" pitchFamily="18" charset="0"/>
              </a:rPr>
              <a:t>References</a:t>
            </a:r>
            <a:endParaRPr lang="en-IN" sz="4500" dirty="0">
              <a:solidFill>
                <a:schemeClr val="bg1"/>
              </a:solidFill>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836EDFF3-19C1-2C3F-E7A6-DA210DD2A525}"/>
              </a:ext>
            </a:extLst>
          </p:cNvPr>
          <p:cNvSpPr txBox="1"/>
          <p:nvPr/>
        </p:nvSpPr>
        <p:spPr>
          <a:xfrm>
            <a:off x="334536" y="854108"/>
            <a:ext cx="13894419" cy="7014164"/>
          </a:xfrm>
          <a:prstGeom prst="rect">
            <a:avLst/>
          </a:prstGeom>
          <a:noFill/>
        </p:spPr>
        <p:txBody>
          <a:bodyPr wrap="square">
            <a:spAutoFit/>
          </a:bodyPr>
          <a:lstStyle/>
          <a:p>
            <a:pPr marL="342900" indent="-342900">
              <a:lnSpc>
                <a:spcPct val="107000"/>
              </a:lnSpc>
              <a:spcAft>
                <a:spcPts val="800"/>
              </a:spcAft>
              <a:buFont typeface="+mj-lt"/>
              <a:buAutoNum type="arabicPeriod" startAt="9"/>
            </a:pPr>
            <a:r>
              <a:rPr lang="en-IN"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Shankar R , </a:t>
            </a:r>
            <a:r>
              <a:rPr lang="en-IN" b="1"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Sundhararajan</a:t>
            </a:r>
            <a:r>
              <a:rPr lang="en-IN"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G , Vignesh S, Aravind AR., FPGA Implementation Of Karatsuba Vedic Multipliers. IJARIIE-ISSN(O)-2395-4396, Vol-7 Issue-2 2021.</a:t>
            </a:r>
          </a:p>
          <a:p>
            <a:pPr marL="342900" indent="-342900">
              <a:lnSpc>
                <a:spcPct val="107000"/>
              </a:lnSpc>
              <a:spcAft>
                <a:spcPts val="800"/>
              </a:spcAft>
              <a:buFont typeface="+mj-lt"/>
              <a:buAutoNum type="arabicPeriod" startAt="9"/>
            </a:pPr>
            <a:r>
              <a:rPr lang="en-IN" b="1"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R.K.Sharma</a:t>
            </a:r>
            <a:r>
              <a:rPr lang="en-IN"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Arish S., An efficient floating point multiplier design for high speed applications using Karatsuba algorithm and </a:t>
            </a:r>
            <a:r>
              <a:rPr lang="en-IN" b="1"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Urdhva-Tiryagbhyam</a:t>
            </a:r>
            <a:r>
              <a:rPr lang="en-IN"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algorithm.</a:t>
            </a:r>
          </a:p>
          <a:p>
            <a:pPr marL="342900" indent="-342900">
              <a:lnSpc>
                <a:spcPct val="107000"/>
              </a:lnSpc>
              <a:spcAft>
                <a:spcPts val="800"/>
              </a:spcAft>
              <a:buFont typeface="+mj-lt"/>
              <a:buAutoNum type="arabicPeriod" startAt="9"/>
            </a:pPr>
            <a:r>
              <a:rPr lang="en-IN"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Renjith R, Benson Biju, Ancy Joy, Vaishavi Ganeshan and Sivasankar R. “</a:t>
            </a:r>
            <a:r>
              <a:rPr lang="en-US"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Design and Performance Analysis of Various 32-bit Hybrid Adders using Verilog.” | 2022 IEEE International Conference on Signal Processing, Informatics, Communication and Energy Systems (SPICES) | 978-1-6654-4940-3/22/$31.00 ©2022 IEEE | DOI: 10.1109/SPICES52834.2022.9774131 </a:t>
            </a:r>
            <a:endParaRPr lang="en-IN"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mj-lt"/>
              <a:buAutoNum type="arabicPeriod" startAt="9"/>
            </a:pPr>
            <a:r>
              <a:rPr lang="en-IN"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IN" b="1"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Juthi</a:t>
            </a:r>
            <a:r>
              <a:rPr lang="en-IN"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Farhana Sayed1, Bhuiyan </a:t>
            </a:r>
            <a:r>
              <a:rPr lang="en-IN" b="1"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Hasibul</a:t>
            </a:r>
            <a:r>
              <a:rPr lang="en-IN"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Hasan, Babul Muntasir, Mehedi Hasan, </a:t>
            </a:r>
            <a:r>
              <a:rPr lang="en-IN" b="1"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Farhadur</a:t>
            </a:r>
            <a:r>
              <a:rPr lang="en-IN"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Arifin “</a:t>
            </a:r>
            <a:r>
              <a:rPr lang="en-US"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Design and Evaluation of a FIR Filter Using Hybrid Adders and Vedic Multipliers”  | </a:t>
            </a:r>
            <a:r>
              <a:rPr lang="en-IN"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2021 2nd International Conference on Robotics, Electrical and Signal Processing Techniques (ICREST) | 978-0-7381-3042-2/20/$31.00 ©2021 IEEE | DOI: 10.1109/ICREST51555.2021.9331063</a:t>
            </a:r>
          </a:p>
          <a:p>
            <a:pPr marL="342900" indent="-342900">
              <a:lnSpc>
                <a:spcPct val="107000"/>
              </a:lnSpc>
              <a:spcAft>
                <a:spcPts val="800"/>
              </a:spcAft>
              <a:buFont typeface="+mj-lt"/>
              <a:buAutoNum type="arabicPeriod" startAt="9"/>
            </a:pPr>
            <a:r>
              <a:rPr lang="en-IN" b="1"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S.Naga</a:t>
            </a:r>
            <a:r>
              <a:rPr lang="en-IN"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Leela, </a:t>
            </a:r>
            <a:r>
              <a:rPr lang="en-IN" b="1"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Dorsela</a:t>
            </a:r>
            <a:r>
              <a:rPr lang="en-IN"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Keerthi Chandrika, Kasireddy Swetha, Dhanush Goud Kalali and </a:t>
            </a:r>
            <a:r>
              <a:rPr lang="en-IN" b="1"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G.Shanthi</a:t>
            </a:r>
            <a:r>
              <a:rPr lang="en-IN"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A Novel Design of High Speed Multiplier Using Hybrid Adder Technique.”  | </a:t>
            </a:r>
            <a:r>
              <a:rPr lang="en-IN"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2024 3rd International Conference for Innovation in Technology (INOCON) | 979-8-3503-8193-1/24/$31.00 ©2024 IEEE | DOI: 10.1109/INOCON60754.2024.10512237</a:t>
            </a:r>
          </a:p>
          <a:p>
            <a:pPr marL="342900" indent="-342900">
              <a:lnSpc>
                <a:spcPct val="107000"/>
              </a:lnSpc>
              <a:spcAft>
                <a:spcPts val="800"/>
              </a:spcAft>
              <a:buFont typeface="+mj-lt"/>
              <a:buAutoNum type="arabicPeriod" startAt="9"/>
            </a:pPr>
            <a:r>
              <a:rPr lang="en-US"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Veena M B, Pramath </a:t>
            </a:r>
            <a:r>
              <a:rPr lang="en-US" b="1"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Akkamanchi</a:t>
            </a:r>
            <a:r>
              <a:rPr lang="en-US"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and </a:t>
            </a:r>
            <a:r>
              <a:rPr lang="en-US" b="1"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Vighneshkumar</a:t>
            </a:r>
            <a:r>
              <a:rPr lang="en-US"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b="1"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Uttarakar</a:t>
            </a:r>
            <a:r>
              <a:rPr lang="en-US"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“Low Power High Speed Brent Kung Adder Using SPST” |2022 IEEE 3rd Global Conference for Advancement in Technology (GCAT) | 978-1-6654-6855-8/22/$31.00 ©2022 IEEE | DOI: 10.1109/GCAT55367.2022.9971848</a:t>
            </a:r>
            <a:endParaRPr lang="en-IN"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mj-lt"/>
              <a:buAutoNum type="arabicPeriod" startAt="9"/>
            </a:pPr>
            <a:r>
              <a:rPr lang="en-US"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b="1"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Shanmugaraja</a:t>
            </a:r>
            <a:r>
              <a:rPr lang="en-US"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T and Kathikeyan N  “Power Effective Multiply Accumulation Configuration For Low Power Applications Using Modified Parallel Prefix Adders “ | </a:t>
            </a:r>
            <a:r>
              <a:rPr lang="en-IN"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2023 International Conference on Applied Intelligence and Sustainable Computing (ICAISC) | 979-8-3503-2379-5/23/$31.00 ©2023 IEEE | DOI: 10.1109/ICAISC58445.2023.10200142 </a:t>
            </a:r>
          </a:p>
          <a:p>
            <a:pPr marL="342900" indent="-342900">
              <a:lnSpc>
                <a:spcPct val="107000"/>
              </a:lnSpc>
              <a:spcAft>
                <a:spcPts val="800"/>
              </a:spcAft>
              <a:buFont typeface="+mj-lt"/>
              <a:buAutoNum type="arabicPeriod" startAt="9"/>
            </a:pPr>
            <a:r>
              <a:rPr lang="en-US"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S </a:t>
            </a:r>
            <a:r>
              <a:rPr lang="en-IN"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Ning Shang , Zhou Wang , </a:t>
            </a:r>
            <a:r>
              <a:rPr lang="en-IN" b="1"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Ruikang</a:t>
            </a:r>
            <a:r>
              <a:rPr lang="en-IN"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Liu , Yizhou Huang, Yin Zhang , </a:t>
            </a:r>
            <a:r>
              <a:rPr lang="en-IN" b="1"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Zhangqing</a:t>
            </a:r>
            <a:r>
              <a:rPr lang="en-IN"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He, Meilin Wan “</a:t>
            </a:r>
            <a:r>
              <a:rPr lang="en-US"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A 32-Bit Ripple-Ling Hybrid Carry Adder</a:t>
            </a:r>
            <a:r>
              <a:rPr lang="en-IN"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a:t>
            </a:r>
            <a:r>
              <a:rPr lang="en-US"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IEEE TRANSACTIONS ON CIRCUITS AND SYSTEMS—I: REGULAR PAPERS, VOL. 71, NO. 6, JUNE 2024</a:t>
            </a:r>
            <a:r>
              <a:rPr lang="en-IN"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p>
        </p:txBody>
      </p:sp>
    </p:spTree>
    <p:extLst>
      <p:ext uri="{BB962C8B-B14F-4D97-AF65-F5344CB8AC3E}">
        <p14:creationId xmlns:p14="http://schemas.microsoft.com/office/powerpoint/2010/main" val="7088588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071CD1-56C3-73AF-F52B-DBD598FC3E03}"/>
            </a:ext>
          </a:extLst>
        </p:cNvPr>
        <p:cNvGrpSpPr/>
        <p:nvPr/>
      </p:nvGrpSpPr>
      <p:grpSpPr>
        <a:xfrm>
          <a:off x="0" y="0"/>
          <a:ext cx="0" cy="0"/>
          <a:chOff x="0" y="0"/>
          <a:chExt cx="0" cy="0"/>
        </a:xfrm>
      </p:grpSpPr>
      <p:pic>
        <p:nvPicPr>
          <p:cNvPr id="15" name="Image 0" descr="preencoded.png">
            <a:extLst>
              <a:ext uri="{FF2B5EF4-FFF2-40B4-BE49-F238E27FC236}">
                <a16:creationId xmlns:a16="http://schemas.microsoft.com/office/drawing/2014/main" id="{7FC91040-7399-6B5F-A7DE-67BC94E3E8CD}"/>
              </a:ext>
            </a:extLst>
          </p:cNvPr>
          <p:cNvPicPr>
            <a:picLocks noChangeAspect="1"/>
          </p:cNvPicPr>
          <p:nvPr/>
        </p:nvPicPr>
        <p:blipFill>
          <a:blip r:embed="rId3"/>
          <a:stretch>
            <a:fillRect/>
          </a:stretch>
        </p:blipFill>
        <p:spPr>
          <a:xfrm>
            <a:off x="0" y="0"/>
            <a:ext cx="14630400" cy="8229600"/>
          </a:xfrm>
          <a:prstGeom prst="rect">
            <a:avLst/>
          </a:prstGeom>
        </p:spPr>
      </p:pic>
      <p:pic>
        <p:nvPicPr>
          <p:cNvPr id="5" name="Picture 4">
            <a:extLst>
              <a:ext uri="{FF2B5EF4-FFF2-40B4-BE49-F238E27FC236}">
                <a16:creationId xmlns:a16="http://schemas.microsoft.com/office/drawing/2014/main" id="{D4419B89-6B76-CA6E-5F53-9C5798F79313}"/>
              </a:ext>
            </a:extLst>
          </p:cNvPr>
          <p:cNvPicPr>
            <a:picLocks noChangeAspect="1"/>
          </p:cNvPicPr>
          <p:nvPr/>
        </p:nvPicPr>
        <p:blipFill>
          <a:blip r:embed="rId4"/>
          <a:stretch>
            <a:fillRect/>
          </a:stretch>
        </p:blipFill>
        <p:spPr>
          <a:xfrm>
            <a:off x="2" y="1"/>
            <a:ext cx="14630398" cy="8229599"/>
          </a:xfrm>
          <a:prstGeom prst="rect">
            <a:avLst/>
          </a:prstGeom>
        </p:spPr>
      </p:pic>
      <p:pic>
        <p:nvPicPr>
          <p:cNvPr id="7" name="Picture 6">
            <a:extLst>
              <a:ext uri="{FF2B5EF4-FFF2-40B4-BE49-F238E27FC236}">
                <a16:creationId xmlns:a16="http://schemas.microsoft.com/office/drawing/2014/main" id="{3922EFDD-A6E4-33A6-446E-3F36EC1345EB}"/>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0" y="2642"/>
            <a:ext cx="14630400" cy="8224315"/>
          </a:xfrm>
          <a:prstGeom prst="rect">
            <a:avLst/>
          </a:prstGeom>
        </p:spPr>
      </p:pic>
    </p:spTree>
    <p:extLst>
      <p:ext uri="{BB962C8B-B14F-4D97-AF65-F5344CB8AC3E}">
        <p14:creationId xmlns:p14="http://schemas.microsoft.com/office/powerpoint/2010/main" val="12185398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F10851-88F0-6FA3-9317-27F275F22522}"/>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90BE33D7-F52E-42BE-992A-ED940B06450A}"/>
              </a:ext>
            </a:extLst>
          </p:cNvPr>
          <p:cNvPicPr>
            <a:picLocks noChangeAspect="1"/>
          </p:cNvPicPr>
          <p:nvPr/>
        </p:nvPicPr>
        <p:blipFill>
          <a:blip r:embed="rId3"/>
          <a:stretch>
            <a:fillRect/>
          </a:stretch>
        </p:blipFill>
        <p:spPr>
          <a:xfrm>
            <a:off x="0" y="0"/>
            <a:ext cx="14630400" cy="8229600"/>
          </a:xfrm>
          <a:prstGeom prst="rect">
            <a:avLst/>
          </a:prstGeom>
        </p:spPr>
      </p:pic>
      <p:pic>
        <p:nvPicPr>
          <p:cNvPr id="5" name="Picture 4">
            <a:extLst>
              <a:ext uri="{FF2B5EF4-FFF2-40B4-BE49-F238E27FC236}">
                <a16:creationId xmlns:a16="http://schemas.microsoft.com/office/drawing/2014/main" id="{1D42277D-DBBA-3249-D6DA-B24207FED660}"/>
              </a:ext>
            </a:extLst>
          </p:cNvPr>
          <p:cNvPicPr>
            <a:picLocks noChangeAspect="1"/>
          </p:cNvPicPr>
          <p:nvPr/>
        </p:nvPicPr>
        <p:blipFill>
          <a:blip r:embed="rId4"/>
          <a:stretch>
            <a:fillRect/>
          </a:stretch>
        </p:blipFill>
        <p:spPr>
          <a:xfrm>
            <a:off x="1" y="1"/>
            <a:ext cx="14630399" cy="8229599"/>
          </a:xfrm>
          <a:prstGeom prst="rect">
            <a:avLst/>
          </a:prstGeom>
        </p:spPr>
      </p:pic>
      <p:graphicFrame>
        <p:nvGraphicFramePr>
          <p:cNvPr id="14" name="Diagram 13">
            <a:extLst>
              <a:ext uri="{FF2B5EF4-FFF2-40B4-BE49-F238E27FC236}">
                <a16:creationId xmlns:a16="http://schemas.microsoft.com/office/drawing/2014/main" id="{FD4BBAF9-9B21-C377-9145-B4E6DE874FE0}"/>
              </a:ext>
            </a:extLst>
          </p:cNvPr>
          <p:cNvGraphicFramePr/>
          <p:nvPr>
            <p:extLst>
              <p:ext uri="{D42A27DB-BD31-4B8C-83A1-F6EECF244321}">
                <p14:modId xmlns:p14="http://schemas.microsoft.com/office/powerpoint/2010/main" val="3254203912"/>
              </p:ext>
            </p:extLst>
          </p:nvPr>
        </p:nvGraphicFramePr>
        <p:xfrm>
          <a:off x="111512" y="256478"/>
          <a:ext cx="14373922" cy="783930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6505207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406535-2E06-373E-503E-9A421B014A12}"/>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EC691DA9-8591-22E5-873F-D509116BAE37}"/>
              </a:ext>
            </a:extLst>
          </p:cNvPr>
          <p:cNvPicPr>
            <a:picLocks noChangeAspect="1"/>
          </p:cNvPicPr>
          <p:nvPr/>
        </p:nvPicPr>
        <p:blipFill>
          <a:blip r:embed="rId2"/>
          <a:stretch>
            <a:fillRect/>
          </a:stretch>
        </p:blipFill>
        <p:spPr>
          <a:xfrm>
            <a:off x="0" y="0"/>
            <a:ext cx="14630400" cy="8229600"/>
          </a:xfrm>
          <a:prstGeom prst="rect">
            <a:avLst/>
          </a:prstGeom>
        </p:spPr>
      </p:pic>
      <p:sp>
        <p:nvSpPr>
          <p:cNvPr id="6" name="TextBox 5">
            <a:extLst>
              <a:ext uri="{FF2B5EF4-FFF2-40B4-BE49-F238E27FC236}">
                <a16:creationId xmlns:a16="http://schemas.microsoft.com/office/drawing/2014/main" id="{842DC29C-2A7C-5451-130F-0FB45D56803E}"/>
              </a:ext>
            </a:extLst>
          </p:cNvPr>
          <p:cNvSpPr txBox="1"/>
          <p:nvPr/>
        </p:nvSpPr>
        <p:spPr>
          <a:xfrm>
            <a:off x="1226634" y="383375"/>
            <a:ext cx="12232887" cy="584775"/>
          </a:xfrm>
          <a:prstGeom prst="rect">
            <a:avLst/>
          </a:prstGeom>
          <a:noFill/>
        </p:spPr>
        <p:txBody>
          <a:bodyPr wrap="square">
            <a:spAutoFit/>
          </a:bodyPr>
          <a:lstStyle/>
          <a:p>
            <a:pPr algn="ctr"/>
            <a:r>
              <a:rPr lang="en-US" sz="3200" b="1" dirty="0">
                <a:solidFill>
                  <a:schemeClr val="bg1"/>
                </a:solidFill>
                <a:latin typeface="Times New Roman" panose="02020603050405020304" pitchFamily="18" charset="0"/>
                <a:cs typeface="Times New Roman" panose="02020603050405020304" pitchFamily="18" charset="0"/>
              </a:rPr>
              <a:t>REFERENCE TABLE </a:t>
            </a:r>
            <a:endParaRPr lang="en-IN" sz="3200" b="1" dirty="0">
              <a:solidFill>
                <a:schemeClr val="bg1"/>
              </a:solidFill>
              <a:latin typeface="Times New Roman" panose="02020603050405020304" pitchFamily="18" charset="0"/>
              <a:cs typeface="Times New Roman" panose="02020603050405020304" pitchFamily="18" charset="0"/>
            </a:endParaRPr>
          </a:p>
        </p:txBody>
      </p:sp>
      <p:graphicFrame>
        <p:nvGraphicFramePr>
          <p:cNvPr id="7" name="Table 6">
            <a:extLst>
              <a:ext uri="{FF2B5EF4-FFF2-40B4-BE49-F238E27FC236}">
                <a16:creationId xmlns:a16="http://schemas.microsoft.com/office/drawing/2014/main" id="{49607D8F-721A-8ABB-2023-D6D2186120A2}"/>
              </a:ext>
            </a:extLst>
          </p:cNvPr>
          <p:cNvGraphicFramePr>
            <a:graphicFrameLocks noGrp="1"/>
          </p:cNvGraphicFramePr>
          <p:nvPr>
            <p:extLst>
              <p:ext uri="{D42A27DB-BD31-4B8C-83A1-F6EECF244321}">
                <p14:modId xmlns:p14="http://schemas.microsoft.com/office/powerpoint/2010/main" val="2301981852"/>
              </p:ext>
            </p:extLst>
          </p:nvPr>
        </p:nvGraphicFramePr>
        <p:xfrm>
          <a:off x="356838" y="1260088"/>
          <a:ext cx="13994780" cy="6367414"/>
        </p:xfrm>
        <a:graphic>
          <a:graphicData uri="http://schemas.openxmlformats.org/drawingml/2006/table">
            <a:tbl>
              <a:tblPr firstRow="1" firstCol="1" lastRow="1" bandRow="1">
                <a:tableStyleId>{284E427A-3D55-4303-BF80-6455036E1DE7}</a:tableStyleId>
              </a:tblPr>
              <a:tblGrid>
                <a:gridCol w="1723390">
                  <a:extLst>
                    <a:ext uri="{9D8B030D-6E8A-4147-A177-3AD203B41FA5}">
                      <a16:colId xmlns:a16="http://schemas.microsoft.com/office/drawing/2014/main" val="3273915708"/>
                    </a:ext>
                  </a:extLst>
                </a:gridCol>
                <a:gridCol w="921843">
                  <a:extLst>
                    <a:ext uri="{9D8B030D-6E8A-4147-A177-3AD203B41FA5}">
                      <a16:colId xmlns:a16="http://schemas.microsoft.com/office/drawing/2014/main" val="832027319"/>
                    </a:ext>
                  </a:extLst>
                </a:gridCol>
                <a:gridCol w="878788">
                  <a:extLst>
                    <a:ext uri="{9D8B030D-6E8A-4147-A177-3AD203B41FA5}">
                      <a16:colId xmlns:a16="http://schemas.microsoft.com/office/drawing/2014/main" val="4257685269"/>
                    </a:ext>
                  </a:extLst>
                </a:gridCol>
                <a:gridCol w="847133">
                  <a:extLst>
                    <a:ext uri="{9D8B030D-6E8A-4147-A177-3AD203B41FA5}">
                      <a16:colId xmlns:a16="http://schemas.microsoft.com/office/drawing/2014/main" val="3434624134"/>
                    </a:ext>
                  </a:extLst>
                </a:gridCol>
                <a:gridCol w="878788">
                  <a:extLst>
                    <a:ext uri="{9D8B030D-6E8A-4147-A177-3AD203B41FA5}">
                      <a16:colId xmlns:a16="http://schemas.microsoft.com/office/drawing/2014/main" val="3688996990"/>
                    </a:ext>
                  </a:extLst>
                </a:gridCol>
                <a:gridCol w="1187757">
                  <a:extLst>
                    <a:ext uri="{9D8B030D-6E8A-4147-A177-3AD203B41FA5}">
                      <a16:colId xmlns:a16="http://schemas.microsoft.com/office/drawing/2014/main" val="2942239404"/>
                    </a:ext>
                  </a:extLst>
                </a:gridCol>
                <a:gridCol w="1858809">
                  <a:extLst>
                    <a:ext uri="{9D8B030D-6E8A-4147-A177-3AD203B41FA5}">
                      <a16:colId xmlns:a16="http://schemas.microsoft.com/office/drawing/2014/main" val="3771646722"/>
                    </a:ext>
                  </a:extLst>
                </a:gridCol>
                <a:gridCol w="5698272">
                  <a:extLst>
                    <a:ext uri="{9D8B030D-6E8A-4147-A177-3AD203B41FA5}">
                      <a16:colId xmlns:a16="http://schemas.microsoft.com/office/drawing/2014/main" val="3513078207"/>
                    </a:ext>
                  </a:extLst>
                </a:gridCol>
              </a:tblGrid>
              <a:tr h="443514">
                <a:tc>
                  <a:txBody>
                    <a:bodyPr/>
                    <a:lstStyle/>
                    <a:p>
                      <a:pPr algn="ctr">
                        <a:lnSpc>
                          <a:spcPct val="107000"/>
                        </a:lnSpc>
                        <a:spcAft>
                          <a:spcPts val="800"/>
                        </a:spcAft>
                        <a:buNone/>
                      </a:pPr>
                      <a:r>
                        <a:rPr lang="en-IN" sz="1200" kern="100" dirty="0">
                          <a:effectLst/>
                        </a:rPr>
                        <a:t>Reference</a:t>
                      </a:r>
                      <a:endParaRPr lang="en-IN" sz="12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4330" marR="44330" marT="0" marB="0" anchor="ctr"/>
                </a:tc>
                <a:tc>
                  <a:txBody>
                    <a:bodyPr/>
                    <a:lstStyle/>
                    <a:p>
                      <a:pPr algn="ctr">
                        <a:lnSpc>
                          <a:spcPct val="107000"/>
                        </a:lnSpc>
                        <a:spcAft>
                          <a:spcPts val="800"/>
                        </a:spcAft>
                        <a:buNone/>
                      </a:pPr>
                      <a:r>
                        <a:rPr lang="en-IN" sz="1200" kern="100" dirty="0">
                          <a:effectLst/>
                        </a:rPr>
                        <a:t>Power</a:t>
                      </a:r>
                    </a:p>
                    <a:p>
                      <a:pPr algn="ctr">
                        <a:lnSpc>
                          <a:spcPct val="107000"/>
                        </a:lnSpc>
                        <a:spcAft>
                          <a:spcPts val="800"/>
                        </a:spcAft>
                        <a:buNone/>
                      </a:pPr>
                      <a:r>
                        <a:rPr lang="en-IN" sz="1200" kern="100" dirty="0">
                          <a:effectLst/>
                        </a:rPr>
                        <a:t>(</a:t>
                      </a:r>
                      <a:r>
                        <a:rPr lang="en-IN" sz="1200" kern="100" dirty="0" err="1">
                          <a:effectLst/>
                        </a:rPr>
                        <a:t>mW</a:t>
                      </a:r>
                      <a:r>
                        <a:rPr lang="en-IN" sz="1200" kern="100" dirty="0">
                          <a:effectLst/>
                        </a:rPr>
                        <a:t>)</a:t>
                      </a:r>
                      <a:endParaRPr lang="en-IN" sz="12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4330" marR="44330" marT="0" marB="0" anchor="ctr"/>
                </a:tc>
                <a:tc>
                  <a:txBody>
                    <a:bodyPr/>
                    <a:lstStyle/>
                    <a:p>
                      <a:pPr algn="ctr">
                        <a:lnSpc>
                          <a:spcPct val="107000"/>
                        </a:lnSpc>
                        <a:spcAft>
                          <a:spcPts val="800"/>
                        </a:spcAft>
                        <a:buNone/>
                      </a:pPr>
                      <a:r>
                        <a:rPr lang="en-IN" sz="1200" kern="100">
                          <a:effectLst/>
                        </a:rPr>
                        <a:t>Slices</a:t>
                      </a:r>
                      <a:endParaRPr lang="en-IN"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44330" marR="44330" marT="0" marB="0" anchor="ctr"/>
                </a:tc>
                <a:tc>
                  <a:txBody>
                    <a:bodyPr/>
                    <a:lstStyle/>
                    <a:p>
                      <a:pPr algn="ctr">
                        <a:lnSpc>
                          <a:spcPct val="107000"/>
                        </a:lnSpc>
                        <a:spcAft>
                          <a:spcPts val="800"/>
                        </a:spcAft>
                        <a:buNone/>
                      </a:pPr>
                      <a:r>
                        <a:rPr lang="en-IN" sz="1200" kern="100">
                          <a:effectLst/>
                        </a:rPr>
                        <a:t>LUTs</a:t>
                      </a:r>
                      <a:endParaRPr lang="en-IN"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44330" marR="44330" marT="0" marB="0" anchor="ctr"/>
                </a:tc>
                <a:tc>
                  <a:txBody>
                    <a:bodyPr/>
                    <a:lstStyle/>
                    <a:p>
                      <a:pPr algn="ctr">
                        <a:lnSpc>
                          <a:spcPct val="107000"/>
                        </a:lnSpc>
                        <a:spcAft>
                          <a:spcPts val="800"/>
                        </a:spcAft>
                        <a:buNone/>
                      </a:pPr>
                      <a:r>
                        <a:rPr lang="en-IN" sz="1200" kern="100">
                          <a:effectLst/>
                        </a:rPr>
                        <a:t>Delay (ns)</a:t>
                      </a:r>
                      <a:endParaRPr lang="en-IN"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44330" marR="44330" marT="0" marB="0" anchor="ctr"/>
                </a:tc>
                <a:tc>
                  <a:txBody>
                    <a:bodyPr/>
                    <a:lstStyle/>
                    <a:p>
                      <a:pPr algn="ctr">
                        <a:lnSpc>
                          <a:spcPct val="107000"/>
                        </a:lnSpc>
                        <a:spcAft>
                          <a:spcPts val="800"/>
                        </a:spcAft>
                        <a:buNone/>
                      </a:pPr>
                      <a:r>
                        <a:rPr lang="en-IN" sz="1200" kern="100">
                          <a:effectLst/>
                        </a:rPr>
                        <a:t>Board</a:t>
                      </a:r>
                      <a:endParaRPr lang="en-IN"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44330" marR="44330" marT="0" marB="0" anchor="ctr"/>
                </a:tc>
                <a:tc>
                  <a:txBody>
                    <a:bodyPr/>
                    <a:lstStyle/>
                    <a:p>
                      <a:pPr algn="ctr">
                        <a:lnSpc>
                          <a:spcPct val="107000"/>
                        </a:lnSpc>
                        <a:spcAft>
                          <a:spcPts val="800"/>
                        </a:spcAft>
                        <a:buNone/>
                      </a:pPr>
                      <a:r>
                        <a:rPr lang="en-IN" sz="1200" kern="100">
                          <a:effectLst/>
                        </a:rPr>
                        <a:t>Simulation Tools</a:t>
                      </a:r>
                      <a:endParaRPr lang="en-IN"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44330" marR="44330" marT="0" marB="0" anchor="ctr"/>
                </a:tc>
                <a:tc>
                  <a:txBody>
                    <a:bodyPr/>
                    <a:lstStyle/>
                    <a:p>
                      <a:pPr algn="ctr">
                        <a:lnSpc>
                          <a:spcPct val="107000"/>
                        </a:lnSpc>
                        <a:spcAft>
                          <a:spcPts val="800"/>
                        </a:spcAft>
                        <a:buNone/>
                      </a:pPr>
                      <a:r>
                        <a:rPr lang="en-IN" sz="1200" kern="100">
                          <a:effectLst/>
                        </a:rPr>
                        <a:t>Comments</a:t>
                      </a:r>
                      <a:endParaRPr lang="en-IN"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44330" marR="44330" marT="0" marB="0" anchor="ctr"/>
                </a:tc>
                <a:extLst>
                  <a:ext uri="{0D108BD9-81ED-4DB2-BD59-A6C34878D82A}">
                    <a16:rowId xmlns:a16="http://schemas.microsoft.com/office/drawing/2014/main" val="2572010485"/>
                  </a:ext>
                </a:extLst>
              </a:tr>
              <a:tr h="366189">
                <a:tc>
                  <a:txBody>
                    <a:bodyPr/>
                    <a:lstStyle/>
                    <a:p>
                      <a:pPr algn="ctr">
                        <a:lnSpc>
                          <a:spcPct val="107000"/>
                        </a:lnSpc>
                        <a:spcAft>
                          <a:spcPts val="800"/>
                        </a:spcAft>
                        <a:buNone/>
                      </a:pPr>
                      <a:r>
                        <a:rPr lang="en-IN" sz="1200" b="0" kern="100">
                          <a:effectLst/>
                        </a:rPr>
                        <a:t>1. Sinthura et al. (ICOEI 2018)</a:t>
                      </a:r>
                      <a:endParaRPr lang="en-IN" sz="1200" b="0" kern="100">
                        <a:effectLst/>
                        <a:latin typeface="Calibri" panose="020F0502020204030204" pitchFamily="34" charset="0"/>
                        <a:ea typeface="Calibri" panose="020F0502020204030204" pitchFamily="34" charset="0"/>
                        <a:cs typeface="Times New Roman" panose="02020603050405020304" pitchFamily="18" charset="0"/>
                      </a:endParaRPr>
                    </a:p>
                  </a:txBody>
                  <a:tcPr marL="44330" marR="44330" marT="0" marB="0" anchor="ctr"/>
                </a:tc>
                <a:tc>
                  <a:txBody>
                    <a:bodyPr/>
                    <a:lstStyle/>
                    <a:p>
                      <a:pPr algn="ctr">
                        <a:lnSpc>
                          <a:spcPct val="107000"/>
                        </a:lnSpc>
                        <a:spcAft>
                          <a:spcPts val="800"/>
                        </a:spcAft>
                        <a:buNone/>
                      </a:pPr>
                      <a:r>
                        <a:rPr lang="en-IN" sz="1200" kern="100" dirty="0">
                          <a:effectLst/>
                        </a:rPr>
                        <a:t>120</a:t>
                      </a:r>
                      <a:endParaRPr lang="en-IN" sz="12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4330" marR="44330" marT="0" marB="0" anchor="ctr"/>
                </a:tc>
                <a:tc>
                  <a:txBody>
                    <a:bodyPr/>
                    <a:lstStyle/>
                    <a:p>
                      <a:pPr algn="ctr">
                        <a:lnSpc>
                          <a:spcPct val="107000"/>
                        </a:lnSpc>
                        <a:spcAft>
                          <a:spcPts val="800"/>
                        </a:spcAft>
                        <a:buNone/>
                      </a:pPr>
                      <a:r>
                        <a:rPr lang="en-IN" sz="1200" kern="100">
                          <a:effectLst/>
                        </a:rPr>
                        <a:t>450</a:t>
                      </a:r>
                      <a:endParaRPr lang="en-IN"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44330" marR="44330" marT="0" marB="0" anchor="ctr"/>
                </a:tc>
                <a:tc>
                  <a:txBody>
                    <a:bodyPr/>
                    <a:lstStyle/>
                    <a:p>
                      <a:pPr algn="ctr">
                        <a:lnSpc>
                          <a:spcPct val="107000"/>
                        </a:lnSpc>
                        <a:spcAft>
                          <a:spcPts val="800"/>
                        </a:spcAft>
                        <a:buNone/>
                      </a:pPr>
                      <a:r>
                        <a:rPr lang="en-IN" sz="1200" kern="100">
                          <a:effectLst/>
                        </a:rPr>
                        <a:t>1500</a:t>
                      </a:r>
                      <a:endParaRPr lang="en-IN"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44330" marR="44330" marT="0" marB="0" anchor="ctr"/>
                </a:tc>
                <a:tc>
                  <a:txBody>
                    <a:bodyPr/>
                    <a:lstStyle/>
                    <a:p>
                      <a:pPr algn="ctr">
                        <a:lnSpc>
                          <a:spcPct val="107000"/>
                        </a:lnSpc>
                        <a:spcAft>
                          <a:spcPts val="800"/>
                        </a:spcAft>
                        <a:buNone/>
                      </a:pPr>
                      <a:r>
                        <a:rPr lang="en-IN" sz="1200" kern="100">
                          <a:effectLst/>
                        </a:rPr>
                        <a:t>18.7</a:t>
                      </a:r>
                      <a:endParaRPr lang="en-IN"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44330" marR="44330" marT="0" marB="0" anchor="ctr"/>
                </a:tc>
                <a:tc>
                  <a:txBody>
                    <a:bodyPr/>
                    <a:lstStyle/>
                    <a:p>
                      <a:pPr algn="ctr">
                        <a:lnSpc>
                          <a:spcPct val="107000"/>
                        </a:lnSpc>
                        <a:spcAft>
                          <a:spcPts val="800"/>
                        </a:spcAft>
                        <a:buNone/>
                      </a:pPr>
                      <a:r>
                        <a:rPr lang="en-IN" sz="1200" kern="100">
                          <a:effectLst/>
                        </a:rPr>
                        <a:t>Xilinx Virtex-7</a:t>
                      </a:r>
                      <a:endParaRPr lang="en-IN"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44330" marR="44330" marT="0" marB="0" anchor="ctr"/>
                </a:tc>
                <a:tc>
                  <a:txBody>
                    <a:bodyPr/>
                    <a:lstStyle/>
                    <a:p>
                      <a:pPr algn="ctr">
                        <a:lnSpc>
                          <a:spcPct val="107000"/>
                        </a:lnSpc>
                        <a:spcAft>
                          <a:spcPts val="800"/>
                        </a:spcAft>
                        <a:buNone/>
                      </a:pPr>
                      <a:r>
                        <a:rPr lang="en-IN" sz="1200" kern="100">
                          <a:effectLst/>
                        </a:rPr>
                        <a:t>Xilinx Vivado</a:t>
                      </a:r>
                      <a:endParaRPr lang="en-IN"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44330" marR="44330" marT="0" marB="0" anchor="ctr"/>
                </a:tc>
                <a:tc>
                  <a:txBody>
                    <a:bodyPr/>
                    <a:lstStyle/>
                    <a:p>
                      <a:pPr algn="ctr">
                        <a:lnSpc>
                          <a:spcPct val="107000"/>
                        </a:lnSpc>
                        <a:spcAft>
                          <a:spcPts val="800"/>
                        </a:spcAft>
                        <a:buNone/>
                      </a:pPr>
                      <a:r>
                        <a:rPr lang="en-US" sz="1200" kern="100">
                          <a:effectLst/>
                        </a:rPr>
                        <a:t>Booth, Vedic, Wallace Tree analyzed.</a:t>
                      </a:r>
                      <a:endParaRPr lang="en-IN"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44330" marR="44330" marT="0" marB="0" anchor="ctr"/>
                </a:tc>
                <a:extLst>
                  <a:ext uri="{0D108BD9-81ED-4DB2-BD59-A6C34878D82A}">
                    <a16:rowId xmlns:a16="http://schemas.microsoft.com/office/drawing/2014/main" val="2923440495"/>
                  </a:ext>
                </a:extLst>
              </a:tr>
              <a:tr h="242079">
                <a:tc>
                  <a:txBody>
                    <a:bodyPr/>
                    <a:lstStyle/>
                    <a:p>
                      <a:pPr algn="ctr">
                        <a:lnSpc>
                          <a:spcPct val="107000"/>
                        </a:lnSpc>
                        <a:spcAft>
                          <a:spcPts val="800"/>
                        </a:spcAft>
                        <a:buNone/>
                      </a:pPr>
                      <a:r>
                        <a:rPr lang="da-DK" sz="1200" b="0" kern="100">
                          <a:effectLst/>
                        </a:rPr>
                        <a:t>2. Yong et al. (2021)</a:t>
                      </a:r>
                      <a:endParaRPr lang="en-IN" sz="1200" b="0" kern="100">
                        <a:effectLst/>
                        <a:latin typeface="Calibri" panose="020F0502020204030204" pitchFamily="34" charset="0"/>
                        <a:ea typeface="Calibri" panose="020F0502020204030204" pitchFamily="34" charset="0"/>
                        <a:cs typeface="Times New Roman" panose="02020603050405020304" pitchFamily="18" charset="0"/>
                      </a:endParaRPr>
                    </a:p>
                  </a:txBody>
                  <a:tcPr marL="44330" marR="44330" marT="0" marB="0" anchor="ctr"/>
                </a:tc>
                <a:tc>
                  <a:txBody>
                    <a:bodyPr/>
                    <a:lstStyle/>
                    <a:p>
                      <a:pPr algn="ctr">
                        <a:lnSpc>
                          <a:spcPct val="107000"/>
                        </a:lnSpc>
                        <a:spcAft>
                          <a:spcPts val="800"/>
                        </a:spcAft>
                        <a:buNone/>
                      </a:pPr>
                      <a:r>
                        <a:rPr lang="en-IN" sz="1200" kern="100">
                          <a:effectLst/>
                        </a:rPr>
                        <a:t>115</a:t>
                      </a:r>
                      <a:endParaRPr lang="en-IN"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44330" marR="44330" marT="0" marB="0" anchor="ctr"/>
                </a:tc>
                <a:tc>
                  <a:txBody>
                    <a:bodyPr/>
                    <a:lstStyle/>
                    <a:p>
                      <a:pPr algn="ctr">
                        <a:lnSpc>
                          <a:spcPct val="107000"/>
                        </a:lnSpc>
                        <a:spcAft>
                          <a:spcPts val="800"/>
                        </a:spcAft>
                        <a:buNone/>
                      </a:pPr>
                      <a:r>
                        <a:rPr lang="en-IN" sz="1200" kern="100">
                          <a:effectLst/>
                        </a:rPr>
                        <a:t>430</a:t>
                      </a:r>
                      <a:endParaRPr lang="en-IN"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44330" marR="44330" marT="0" marB="0" anchor="ctr"/>
                </a:tc>
                <a:tc>
                  <a:txBody>
                    <a:bodyPr/>
                    <a:lstStyle/>
                    <a:p>
                      <a:pPr algn="ctr">
                        <a:lnSpc>
                          <a:spcPct val="107000"/>
                        </a:lnSpc>
                        <a:spcAft>
                          <a:spcPts val="800"/>
                        </a:spcAft>
                        <a:buNone/>
                      </a:pPr>
                      <a:r>
                        <a:rPr lang="en-IN" sz="1200" kern="100">
                          <a:effectLst/>
                        </a:rPr>
                        <a:t>1480</a:t>
                      </a:r>
                      <a:endParaRPr lang="en-IN"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44330" marR="44330" marT="0" marB="0" anchor="ctr"/>
                </a:tc>
                <a:tc>
                  <a:txBody>
                    <a:bodyPr/>
                    <a:lstStyle/>
                    <a:p>
                      <a:pPr algn="ctr">
                        <a:lnSpc>
                          <a:spcPct val="107000"/>
                        </a:lnSpc>
                        <a:spcAft>
                          <a:spcPts val="800"/>
                        </a:spcAft>
                        <a:buNone/>
                      </a:pPr>
                      <a:r>
                        <a:rPr lang="en-IN" sz="1200" kern="100">
                          <a:effectLst/>
                        </a:rPr>
                        <a:t>19.2</a:t>
                      </a:r>
                      <a:endParaRPr lang="en-IN"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44330" marR="44330" marT="0" marB="0" anchor="ctr"/>
                </a:tc>
                <a:tc>
                  <a:txBody>
                    <a:bodyPr/>
                    <a:lstStyle/>
                    <a:p>
                      <a:pPr algn="ctr">
                        <a:lnSpc>
                          <a:spcPct val="107000"/>
                        </a:lnSpc>
                        <a:spcAft>
                          <a:spcPts val="800"/>
                        </a:spcAft>
                        <a:buNone/>
                      </a:pPr>
                      <a:r>
                        <a:rPr lang="en-IN" sz="1200" kern="100">
                          <a:effectLst/>
                        </a:rPr>
                        <a:t>Spartan-6</a:t>
                      </a:r>
                      <a:endParaRPr lang="en-IN"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44330" marR="44330" marT="0" marB="0" anchor="ctr"/>
                </a:tc>
                <a:tc>
                  <a:txBody>
                    <a:bodyPr/>
                    <a:lstStyle/>
                    <a:p>
                      <a:pPr algn="ctr">
                        <a:lnSpc>
                          <a:spcPct val="107000"/>
                        </a:lnSpc>
                        <a:spcAft>
                          <a:spcPts val="800"/>
                        </a:spcAft>
                        <a:buNone/>
                      </a:pPr>
                      <a:r>
                        <a:rPr lang="en-IN" sz="1200" kern="100">
                          <a:effectLst/>
                        </a:rPr>
                        <a:t>Xilinx Vivado</a:t>
                      </a:r>
                      <a:endParaRPr lang="en-IN"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44330" marR="44330" marT="0" marB="0" anchor="ctr"/>
                </a:tc>
                <a:tc>
                  <a:txBody>
                    <a:bodyPr/>
                    <a:lstStyle/>
                    <a:p>
                      <a:pPr algn="ctr">
                        <a:lnSpc>
                          <a:spcPct val="107000"/>
                        </a:lnSpc>
                        <a:spcAft>
                          <a:spcPts val="800"/>
                        </a:spcAft>
                        <a:buNone/>
                      </a:pPr>
                      <a:r>
                        <a:rPr lang="en-US" sz="1200" kern="100">
                          <a:effectLst/>
                        </a:rPr>
                        <a:t>Combines Booth encoding with Wallace reduction.</a:t>
                      </a:r>
                      <a:endParaRPr lang="en-IN"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44330" marR="44330" marT="0" marB="0" anchor="ctr"/>
                </a:tc>
                <a:extLst>
                  <a:ext uri="{0D108BD9-81ED-4DB2-BD59-A6C34878D82A}">
                    <a16:rowId xmlns:a16="http://schemas.microsoft.com/office/drawing/2014/main" val="3532181590"/>
                  </a:ext>
                </a:extLst>
              </a:tr>
              <a:tr h="242079">
                <a:tc>
                  <a:txBody>
                    <a:bodyPr/>
                    <a:lstStyle/>
                    <a:p>
                      <a:pPr algn="ctr">
                        <a:lnSpc>
                          <a:spcPct val="107000"/>
                        </a:lnSpc>
                        <a:spcAft>
                          <a:spcPts val="800"/>
                        </a:spcAft>
                        <a:buNone/>
                      </a:pPr>
                      <a:r>
                        <a:rPr lang="en-IN" sz="1200" b="0" kern="100">
                          <a:effectLst/>
                        </a:rPr>
                        <a:t>3. Deshpande &amp; Mahajan</a:t>
                      </a:r>
                      <a:endParaRPr lang="en-IN" sz="1200" b="0" kern="100">
                        <a:effectLst/>
                        <a:latin typeface="Calibri" panose="020F0502020204030204" pitchFamily="34" charset="0"/>
                        <a:ea typeface="Calibri" panose="020F0502020204030204" pitchFamily="34" charset="0"/>
                        <a:cs typeface="Times New Roman" panose="02020603050405020304" pitchFamily="18" charset="0"/>
                      </a:endParaRPr>
                    </a:p>
                  </a:txBody>
                  <a:tcPr marL="44330" marR="44330" marT="0" marB="0" anchor="ctr"/>
                </a:tc>
                <a:tc>
                  <a:txBody>
                    <a:bodyPr/>
                    <a:lstStyle/>
                    <a:p>
                      <a:pPr algn="ctr">
                        <a:lnSpc>
                          <a:spcPct val="107000"/>
                        </a:lnSpc>
                        <a:spcAft>
                          <a:spcPts val="800"/>
                        </a:spcAft>
                        <a:buNone/>
                      </a:pPr>
                      <a:r>
                        <a:rPr lang="en-IN" sz="1200" kern="100">
                          <a:effectLst/>
                        </a:rPr>
                        <a:t>110</a:t>
                      </a:r>
                      <a:endParaRPr lang="en-IN"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44330" marR="44330" marT="0" marB="0" anchor="ctr"/>
                </a:tc>
                <a:tc>
                  <a:txBody>
                    <a:bodyPr/>
                    <a:lstStyle/>
                    <a:p>
                      <a:pPr algn="ctr">
                        <a:lnSpc>
                          <a:spcPct val="107000"/>
                        </a:lnSpc>
                        <a:spcAft>
                          <a:spcPts val="800"/>
                        </a:spcAft>
                        <a:buNone/>
                      </a:pPr>
                      <a:r>
                        <a:rPr lang="en-IN" sz="1200" kern="100">
                          <a:effectLst/>
                        </a:rPr>
                        <a:t>420</a:t>
                      </a:r>
                      <a:endParaRPr lang="en-IN"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44330" marR="44330" marT="0" marB="0" anchor="ctr"/>
                </a:tc>
                <a:tc>
                  <a:txBody>
                    <a:bodyPr/>
                    <a:lstStyle/>
                    <a:p>
                      <a:pPr algn="ctr">
                        <a:lnSpc>
                          <a:spcPct val="107000"/>
                        </a:lnSpc>
                        <a:spcAft>
                          <a:spcPts val="800"/>
                        </a:spcAft>
                        <a:buNone/>
                      </a:pPr>
                      <a:r>
                        <a:rPr lang="en-IN" sz="1200" kern="100">
                          <a:effectLst/>
                        </a:rPr>
                        <a:t>1450</a:t>
                      </a:r>
                      <a:endParaRPr lang="en-IN"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44330" marR="44330" marT="0" marB="0" anchor="ctr"/>
                </a:tc>
                <a:tc>
                  <a:txBody>
                    <a:bodyPr/>
                    <a:lstStyle/>
                    <a:p>
                      <a:pPr algn="ctr">
                        <a:lnSpc>
                          <a:spcPct val="107000"/>
                        </a:lnSpc>
                        <a:spcAft>
                          <a:spcPts val="800"/>
                        </a:spcAft>
                        <a:buNone/>
                      </a:pPr>
                      <a:r>
                        <a:rPr lang="en-IN" sz="1200" kern="100">
                          <a:effectLst/>
                        </a:rPr>
                        <a:t>17.5</a:t>
                      </a:r>
                      <a:endParaRPr lang="en-IN"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44330" marR="44330" marT="0" marB="0" anchor="ctr"/>
                </a:tc>
                <a:tc>
                  <a:txBody>
                    <a:bodyPr/>
                    <a:lstStyle/>
                    <a:p>
                      <a:pPr algn="ctr">
                        <a:lnSpc>
                          <a:spcPct val="107000"/>
                        </a:lnSpc>
                        <a:spcAft>
                          <a:spcPts val="800"/>
                        </a:spcAft>
                        <a:buNone/>
                      </a:pPr>
                      <a:r>
                        <a:rPr lang="en-IN" sz="1200" kern="100">
                          <a:effectLst/>
                        </a:rPr>
                        <a:t>Spartan-3E</a:t>
                      </a:r>
                      <a:endParaRPr lang="en-IN"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44330" marR="44330" marT="0" marB="0" anchor="ctr"/>
                </a:tc>
                <a:tc>
                  <a:txBody>
                    <a:bodyPr/>
                    <a:lstStyle/>
                    <a:p>
                      <a:pPr algn="ctr">
                        <a:lnSpc>
                          <a:spcPct val="107000"/>
                        </a:lnSpc>
                        <a:spcAft>
                          <a:spcPts val="800"/>
                        </a:spcAft>
                        <a:buNone/>
                      </a:pPr>
                      <a:r>
                        <a:rPr lang="en-IN" sz="1200" kern="100">
                          <a:effectLst/>
                        </a:rPr>
                        <a:t>Xilinx ISE</a:t>
                      </a:r>
                      <a:endParaRPr lang="en-IN"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44330" marR="44330" marT="0" marB="0" anchor="ctr"/>
                </a:tc>
                <a:tc>
                  <a:txBody>
                    <a:bodyPr/>
                    <a:lstStyle/>
                    <a:p>
                      <a:pPr algn="ctr">
                        <a:lnSpc>
                          <a:spcPct val="107000"/>
                        </a:lnSpc>
                        <a:spcAft>
                          <a:spcPts val="800"/>
                        </a:spcAft>
                        <a:buNone/>
                      </a:pPr>
                      <a:r>
                        <a:rPr lang="en-IN" sz="1200" kern="100">
                          <a:effectLst/>
                        </a:rPr>
                        <a:t>Optimized using Vedic mathematics.</a:t>
                      </a:r>
                      <a:endParaRPr lang="en-IN"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44330" marR="44330" marT="0" marB="0" anchor="ctr"/>
                </a:tc>
                <a:extLst>
                  <a:ext uri="{0D108BD9-81ED-4DB2-BD59-A6C34878D82A}">
                    <a16:rowId xmlns:a16="http://schemas.microsoft.com/office/drawing/2014/main" val="1708109457"/>
                  </a:ext>
                </a:extLst>
              </a:tr>
              <a:tr h="366189">
                <a:tc>
                  <a:txBody>
                    <a:bodyPr/>
                    <a:lstStyle/>
                    <a:p>
                      <a:pPr algn="ctr">
                        <a:lnSpc>
                          <a:spcPct val="107000"/>
                        </a:lnSpc>
                        <a:spcAft>
                          <a:spcPts val="800"/>
                        </a:spcAft>
                        <a:buNone/>
                      </a:pPr>
                      <a:r>
                        <a:rPr lang="en-IN" sz="1200" b="0" kern="100">
                          <a:effectLst/>
                        </a:rPr>
                        <a:t>4. Nisha &amp; Valamarthy</a:t>
                      </a:r>
                      <a:endParaRPr lang="en-IN" sz="1200" b="0" kern="100">
                        <a:effectLst/>
                        <a:latin typeface="Calibri" panose="020F0502020204030204" pitchFamily="34" charset="0"/>
                        <a:ea typeface="Calibri" panose="020F0502020204030204" pitchFamily="34" charset="0"/>
                        <a:cs typeface="Times New Roman" panose="02020603050405020304" pitchFamily="18" charset="0"/>
                      </a:endParaRPr>
                    </a:p>
                  </a:txBody>
                  <a:tcPr marL="44330" marR="44330" marT="0" marB="0" anchor="ctr"/>
                </a:tc>
                <a:tc>
                  <a:txBody>
                    <a:bodyPr/>
                    <a:lstStyle/>
                    <a:p>
                      <a:pPr algn="ctr">
                        <a:lnSpc>
                          <a:spcPct val="107000"/>
                        </a:lnSpc>
                        <a:spcAft>
                          <a:spcPts val="800"/>
                        </a:spcAft>
                        <a:buNone/>
                      </a:pPr>
                      <a:r>
                        <a:rPr lang="en-IN" sz="1200" kern="100">
                          <a:effectLst/>
                        </a:rPr>
                        <a:t>105</a:t>
                      </a:r>
                      <a:endParaRPr lang="en-IN"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44330" marR="44330" marT="0" marB="0" anchor="ctr"/>
                </a:tc>
                <a:tc>
                  <a:txBody>
                    <a:bodyPr/>
                    <a:lstStyle/>
                    <a:p>
                      <a:pPr algn="ctr">
                        <a:lnSpc>
                          <a:spcPct val="107000"/>
                        </a:lnSpc>
                        <a:spcAft>
                          <a:spcPts val="800"/>
                        </a:spcAft>
                        <a:buNone/>
                      </a:pPr>
                      <a:r>
                        <a:rPr lang="en-IN" sz="1200" kern="100">
                          <a:effectLst/>
                        </a:rPr>
                        <a:t>410</a:t>
                      </a:r>
                      <a:endParaRPr lang="en-IN"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44330" marR="44330" marT="0" marB="0" anchor="ctr"/>
                </a:tc>
                <a:tc>
                  <a:txBody>
                    <a:bodyPr/>
                    <a:lstStyle/>
                    <a:p>
                      <a:pPr algn="ctr">
                        <a:lnSpc>
                          <a:spcPct val="107000"/>
                        </a:lnSpc>
                        <a:spcAft>
                          <a:spcPts val="800"/>
                        </a:spcAft>
                        <a:buNone/>
                      </a:pPr>
                      <a:r>
                        <a:rPr lang="en-IN" sz="1200" kern="100">
                          <a:effectLst/>
                        </a:rPr>
                        <a:t>1430</a:t>
                      </a:r>
                      <a:endParaRPr lang="en-IN"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44330" marR="44330" marT="0" marB="0" anchor="ctr"/>
                </a:tc>
                <a:tc>
                  <a:txBody>
                    <a:bodyPr/>
                    <a:lstStyle/>
                    <a:p>
                      <a:pPr algn="ctr">
                        <a:lnSpc>
                          <a:spcPct val="107000"/>
                        </a:lnSpc>
                        <a:spcAft>
                          <a:spcPts val="800"/>
                        </a:spcAft>
                        <a:buNone/>
                      </a:pPr>
                      <a:r>
                        <a:rPr lang="en-IN" sz="1200" kern="100">
                          <a:effectLst/>
                        </a:rPr>
                        <a:t>16.8</a:t>
                      </a:r>
                      <a:endParaRPr lang="en-IN"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44330" marR="44330" marT="0" marB="0" anchor="ctr"/>
                </a:tc>
                <a:tc>
                  <a:txBody>
                    <a:bodyPr/>
                    <a:lstStyle/>
                    <a:p>
                      <a:pPr algn="ctr">
                        <a:lnSpc>
                          <a:spcPct val="107000"/>
                        </a:lnSpc>
                        <a:spcAft>
                          <a:spcPts val="800"/>
                        </a:spcAft>
                        <a:buNone/>
                      </a:pPr>
                      <a:r>
                        <a:rPr lang="en-IN" sz="1200" kern="100">
                          <a:effectLst/>
                        </a:rPr>
                        <a:t>Virtex-6</a:t>
                      </a:r>
                      <a:endParaRPr lang="en-IN"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44330" marR="44330" marT="0" marB="0" anchor="ctr"/>
                </a:tc>
                <a:tc>
                  <a:txBody>
                    <a:bodyPr/>
                    <a:lstStyle/>
                    <a:p>
                      <a:pPr algn="ctr">
                        <a:lnSpc>
                          <a:spcPct val="107000"/>
                        </a:lnSpc>
                        <a:spcAft>
                          <a:spcPts val="800"/>
                        </a:spcAft>
                        <a:buNone/>
                      </a:pPr>
                      <a:r>
                        <a:rPr lang="en-IN" sz="1200" kern="100">
                          <a:effectLst/>
                        </a:rPr>
                        <a:t>Xilinx ISE, ModelSim</a:t>
                      </a:r>
                      <a:endParaRPr lang="en-IN"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44330" marR="44330" marT="0" marB="0" anchor="ctr"/>
                </a:tc>
                <a:tc>
                  <a:txBody>
                    <a:bodyPr/>
                    <a:lstStyle/>
                    <a:p>
                      <a:pPr algn="ctr">
                        <a:lnSpc>
                          <a:spcPct val="107000"/>
                        </a:lnSpc>
                        <a:spcAft>
                          <a:spcPts val="800"/>
                        </a:spcAft>
                        <a:buNone/>
                      </a:pPr>
                      <a:r>
                        <a:rPr lang="en-US" sz="1200" kern="100">
                          <a:effectLst/>
                        </a:rPr>
                        <a:t>Hybrid Vedic and Karatsuba approach.</a:t>
                      </a:r>
                      <a:endParaRPr lang="en-IN"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44330" marR="44330" marT="0" marB="0" anchor="ctr"/>
                </a:tc>
                <a:extLst>
                  <a:ext uri="{0D108BD9-81ED-4DB2-BD59-A6C34878D82A}">
                    <a16:rowId xmlns:a16="http://schemas.microsoft.com/office/drawing/2014/main" val="606192443"/>
                  </a:ext>
                </a:extLst>
              </a:tr>
              <a:tr h="366189">
                <a:tc>
                  <a:txBody>
                    <a:bodyPr/>
                    <a:lstStyle/>
                    <a:p>
                      <a:pPr algn="ctr">
                        <a:lnSpc>
                          <a:spcPct val="107000"/>
                        </a:lnSpc>
                        <a:spcAft>
                          <a:spcPts val="800"/>
                        </a:spcAft>
                        <a:buNone/>
                      </a:pPr>
                      <a:r>
                        <a:rPr lang="en-IN" sz="1200" b="0" kern="100">
                          <a:effectLst/>
                        </a:rPr>
                        <a:t>5. Srinivasan &amp; Prakasam</a:t>
                      </a:r>
                      <a:endParaRPr lang="en-IN" sz="1200" b="0" kern="100">
                        <a:effectLst/>
                        <a:latin typeface="Calibri" panose="020F0502020204030204" pitchFamily="34" charset="0"/>
                        <a:ea typeface="Calibri" panose="020F0502020204030204" pitchFamily="34" charset="0"/>
                        <a:cs typeface="Times New Roman" panose="02020603050405020304" pitchFamily="18" charset="0"/>
                      </a:endParaRPr>
                    </a:p>
                  </a:txBody>
                  <a:tcPr marL="44330" marR="44330" marT="0" marB="0" anchor="ctr"/>
                </a:tc>
                <a:tc>
                  <a:txBody>
                    <a:bodyPr/>
                    <a:lstStyle/>
                    <a:p>
                      <a:pPr algn="ctr">
                        <a:lnSpc>
                          <a:spcPct val="107000"/>
                        </a:lnSpc>
                        <a:spcAft>
                          <a:spcPts val="800"/>
                        </a:spcAft>
                        <a:buNone/>
                      </a:pPr>
                      <a:r>
                        <a:rPr lang="en-IN" sz="1200" kern="100">
                          <a:effectLst/>
                        </a:rPr>
                        <a:t>N/A</a:t>
                      </a:r>
                      <a:endParaRPr lang="en-IN"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44330" marR="44330" marT="0" marB="0" anchor="ctr"/>
                </a:tc>
                <a:tc>
                  <a:txBody>
                    <a:bodyPr/>
                    <a:lstStyle/>
                    <a:p>
                      <a:pPr algn="ctr">
                        <a:lnSpc>
                          <a:spcPct val="107000"/>
                        </a:lnSpc>
                        <a:spcAft>
                          <a:spcPts val="800"/>
                        </a:spcAft>
                        <a:buNone/>
                      </a:pPr>
                      <a:r>
                        <a:rPr lang="en-IN" sz="1200" kern="100">
                          <a:effectLst/>
                        </a:rPr>
                        <a:t>440</a:t>
                      </a:r>
                      <a:endParaRPr lang="en-IN"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44330" marR="44330" marT="0" marB="0" anchor="ctr"/>
                </a:tc>
                <a:tc>
                  <a:txBody>
                    <a:bodyPr/>
                    <a:lstStyle/>
                    <a:p>
                      <a:pPr algn="ctr">
                        <a:lnSpc>
                          <a:spcPct val="107000"/>
                        </a:lnSpc>
                        <a:spcAft>
                          <a:spcPts val="800"/>
                        </a:spcAft>
                        <a:buNone/>
                      </a:pPr>
                      <a:r>
                        <a:rPr lang="en-IN" sz="1200" kern="100" dirty="0">
                          <a:effectLst/>
                        </a:rPr>
                        <a:t>1445</a:t>
                      </a:r>
                      <a:endParaRPr lang="en-IN" sz="12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4330" marR="44330" marT="0" marB="0" anchor="ctr"/>
                </a:tc>
                <a:tc>
                  <a:txBody>
                    <a:bodyPr/>
                    <a:lstStyle/>
                    <a:p>
                      <a:pPr algn="ctr">
                        <a:lnSpc>
                          <a:spcPct val="107000"/>
                        </a:lnSpc>
                        <a:spcAft>
                          <a:spcPts val="800"/>
                        </a:spcAft>
                        <a:buNone/>
                      </a:pPr>
                      <a:r>
                        <a:rPr lang="en-IN" sz="1200" kern="100">
                          <a:effectLst/>
                        </a:rPr>
                        <a:t>18.2</a:t>
                      </a:r>
                      <a:endParaRPr lang="en-IN"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44330" marR="44330" marT="0" marB="0" anchor="ctr"/>
                </a:tc>
                <a:tc>
                  <a:txBody>
                    <a:bodyPr/>
                    <a:lstStyle/>
                    <a:p>
                      <a:pPr algn="ctr">
                        <a:lnSpc>
                          <a:spcPct val="107000"/>
                        </a:lnSpc>
                        <a:spcAft>
                          <a:spcPts val="800"/>
                        </a:spcAft>
                        <a:buNone/>
                      </a:pPr>
                      <a:r>
                        <a:rPr lang="en-IN" sz="1200" kern="100">
                          <a:effectLst/>
                        </a:rPr>
                        <a:t>Not specified</a:t>
                      </a:r>
                      <a:endParaRPr lang="en-IN"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44330" marR="44330" marT="0" marB="0" anchor="ctr"/>
                </a:tc>
                <a:tc>
                  <a:txBody>
                    <a:bodyPr/>
                    <a:lstStyle/>
                    <a:p>
                      <a:pPr algn="ctr">
                        <a:lnSpc>
                          <a:spcPct val="107000"/>
                        </a:lnSpc>
                        <a:spcAft>
                          <a:spcPts val="800"/>
                        </a:spcAft>
                        <a:buNone/>
                      </a:pPr>
                      <a:r>
                        <a:rPr lang="en-IN" sz="1200" kern="100">
                          <a:effectLst/>
                        </a:rPr>
                        <a:t>Not specified</a:t>
                      </a:r>
                      <a:endParaRPr lang="en-IN"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44330" marR="44330" marT="0" marB="0" anchor="ctr"/>
                </a:tc>
                <a:tc>
                  <a:txBody>
                    <a:bodyPr/>
                    <a:lstStyle/>
                    <a:p>
                      <a:pPr algn="ctr">
                        <a:lnSpc>
                          <a:spcPct val="107000"/>
                        </a:lnSpc>
                        <a:spcAft>
                          <a:spcPts val="800"/>
                        </a:spcAft>
                        <a:buNone/>
                      </a:pPr>
                      <a:r>
                        <a:rPr lang="en-IN" sz="1200" kern="100">
                          <a:effectLst/>
                        </a:rPr>
                        <a:t>Survey on low-power designs.</a:t>
                      </a:r>
                      <a:endParaRPr lang="en-IN"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44330" marR="44330" marT="0" marB="0" anchor="ctr"/>
                </a:tc>
                <a:extLst>
                  <a:ext uri="{0D108BD9-81ED-4DB2-BD59-A6C34878D82A}">
                    <a16:rowId xmlns:a16="http://schemas.microsoft.com/office/drawing/2014/main" val="295891857"/>
                  </a:ext>
                </a:extLst>
              </a:tr>
              <a:tr h="242079">
                <a:tc>
                  <a:txBody>
                    <a:bodyPr/>
                    <a:lstStyle/>
                    <a:p>
                      <a:pPr algn="ctr">
                        <a:lnSpc>
                          <a:spcPct val="107000"/>
                        </a:lnSpc>
                        <a:spcAft>
                          <a:spcPts val="800"/>
                        </a:spcAft>
                        <a:buNone/>
                      </a:pPr>
                      <a:r>
                        <a:rPr lang="da-DK" sz="1200" b="0" kern="100">
                          <a:effectLst/>
                        </a:rPr>
                        <a:t>6. Shah et al. (MCCT'14)</a:t>
                      </a:r>
                      <a:endParaRPr lang="en-IN" sz="1200" b="0" kern="100">
                        <a:effectLst/>
                        <a:latin typeface="Calibri" panose="020F0502020204030204" pitchFamily="34" charset="0"/>
                        <a:ea typeface="Calibri" panose="020F0502020204030204" pitchFamily="34" charset="0"/>
                        <a:cs typeface="Times New Roman" panose="02020603050405020304" pitchFamily="18" charset="0"/>
                      </a:endParaRPr>
                    </a:p>
                  </a:txBody>
                  <a:tcPr marL="44330" marR="44330" marT="0" marB="0" anchor="ctr"/>
                </a:tc>
                <a:tc>
                  <a:txBody>
                    <a:bodyPr/>
                    <a:lstStyle/>
                    <a:p>
                      <a:pPr algn="ctr">
                        <a:lnSpc>
                          <a:spcPct val="107000"/>
                        </a:lnSpc>
                        <a:spcAft>
                          <a:spcPts val="800"/>
                        </a:spcAft>
                        <a:buNone/>
                      </a:pPr>
                      <a:r>
                        <a:rPr lang="en-IN" sz="1200" kern="100">
                          <a:effectLst/>
                        </a:rPr>
                        <a:t>98</a:t>
                      </a:r>
                      <a:endParaRPr lang="en-IN"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44330" marR="44330" marT="0" marB="0" anchor="ctr"/>
                </a:tc>
                <a:tc>
                  <a:txBody>
                    <a:bodyPr/>
                    <a:lstStyle/>
                    <a:p>
                      <a:pPr algn="ctr">
                        <a:lnSpc>
                          <a:spcPct val="107000"/>
                        </a:lnSpc>
                        <a:spcAft>
                          <a:spcPts val="800"/>
                        </a:spcAft>
                        <a:buNone/>
                      </a:pPr>
                      <a:r>
                        <a:rPr lang="en-IN" sz="1200" kern="100">
                          <a:effectLst/>
                        </a:rPr>
                        <a:t>405</a:t>
                      </a:r>
                      <a:endParaRPr lang="en-IN"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44330" marR="44330" marT="0" marB="0" anchor="ctr"/>
                </a:tc>
                <a:tc>
                  <a:txBody>
                    <a:bodyPr/>
                    <a:lstStyle/>
                    <a:p>
                      <a:pPr algn="ctr">
                        <a:lnSpc>
                          <a:spcPct val="107000"/>
                        </a:lnSpc>
                        <a:spcAft>
                          <a:spcPts val="800"/>
                        </a:spcAft>
                        <a:buNone/>
                      </a:pPr>
                      <a:r>
                        <a:rPr lang="en-IN" sz="1200" kern="100">
                          <a:effectLst/>
                        </a:rPr>
                        <a:t>1400</a:t>
                      </a:r>
                      <a:endParaRPr lang="en-IN"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44330" marR="44330" marT="0" marB="0" anchor="ctr"/>
                </a:tc>
                <a:tc>
                  <a:txBody>
                    <a:bodyPr/>
                    <a:lstStyle/>
                    <a:p>
                      <a:pPr algn="ctr">
                        <a:lnSpc>
                          <a:spcPct val="107000"/>
                        </a:lnSpc>
                        <a:spcAft>
                          <a:spcPts val="800"/>
                        </a:spcAft>
                        <a:buNone/>
                      </a:pPr>
                      <a:r>
                        <a:rPr lang="en-IN" sz="1200" kern="100">
                          <a:effectLst/>
                        </a:rPr>
                        <a:t>22.8</a:t>
                      </a:r>
                      <a:endParaRPr lang="en-IN"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44330" marR="44330" marT="0" marB="0" anchor="ctr"/>
                </a:tc>
                <a:tc>
                  <a:txBody>
                    <a:bodyPr/>
                    <a:lstStyle/>
                    <a:p>
                      <a:pPr algn="ctr">
                        <a:lnSpc>
                          <a:spcPct val="107000"/>
                        </a:lnSpc>
                        <a:spcAft>
                          <a:spcPts val="800"/>
                        </a:spcAft>
                        <a:buNone/>
                      </a:pPr>
                      <a:r>
                        <a:rPr lang="en-IN" sz="1200" kern="100">
                          <a:effectLst/>
                        </a:rPr>
                        <a:t>Spartan-3E</a:t>
                      </a:r>
                      <a:endParaRPr lang="en-IN"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44330" marR="44330" marT="0" marB="0" anchor="ctr"/>
                </a:tc>
                <a:tc>
                  <a:txBody>
                    <a:bodyPr/>
                    <a:lstStyle/>
                    <a:p>
                      <a:pPr algn="ctr">
                        <a:lnSpc>
                          <a:spcPct val="107000"/>
                        </a:lnSpc>
                        <a:spcAft>
                          <a:spcPts val="800"/>
                        </a:spcAft>
                        <a:buNone/>
                      </a:pPr>
                      <a:r>
                        <a:rPr lang="en-IN" sz="1200" kern="100">
                          <a:effectLst/>
                        </a:rPr>
                        <a:t>Xilinx ISE</a:t>
                      </a:r>
                      <a:endParaRPr lang="en-IN"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44330" marR="44330" marT="0" marB="0" anchor="ctr"/>
                </a:tc>
                <a:tc>
                  <a:txBody>
                    <a:bodyPr/>
                    <a:lstStyle/>
                    <a:p>
                      <a:pPr algn="ctr">
                        <a:lnSpc>
                          <a:spcPct val="107000"/>
                        </a:lnSpc>
                        <a:spcAft>
                          <a:spcPts val="800"/>
                        </a:spcAft>
                        <a:buNone/>
                      </a:pPr>
                      <a:r>
                        <a:rPr lang="en-IN" sz="1200" kern="100">
                          <a:effectLst/>
                        </a:rPr>
                        <a:t>FPGA-based Vedic multiplier implementation.</a:t>
                      </a:r>
                      <a:endParaRPr lang="en-IN"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44330" marR="44330" marT="0" marB="0" anchor="ctr"/>
                </a:tc>
                <a:extLst>
                  <a:ext uri="{0D108BD9-81ED-4DB2-BD59-A6C34878D82A}">
                    <a16:rowId xmlns:a16="http://schemas.microsoft.com/office/drawing/2014/main" val="1118933902"/>
                  </a:ext>
                </a:extLst>
              </a:tr>
              <a:tr h="366189">
                <a:tc>
                  <a:txBody>
                    <a:bodyPr/>
                    <a:lstStyle/>
                    <a:p>
                      <a:pPr algn="ctr">
                        <a:lnSpc>
                          <a:spcPct val="107000"/>
                        </a:lnSpc>
                        <a:spcAft>
                          <a:spcPts val="800"/>
                        </a:spcAft>
                        <a:buNone/>
                      </a:pPr>
                      <a:r>
                        <a:rPr lang="da-DK" sz="1200" b="0" kern="100">
                          <a:effectLst/>
                        </a:rPr>
                        <a:t>7. Bala Murugesh et al.</a:t>
                      </a:r>
                      <a:endParaRPr lang="en-IN" sz="1200" b="0" kern="100">
                        <a:effectLst/>
                        <a:latin typeface="Calibri" panose="020F0502020204030204" pitchFamily="34" charset="0"/>
                        <a:ea typeface="Calibri" panose="020F0502020204030204" pitchFamily="34" charset="0"/>
                        <a:cs typeface="Times New Roman" panose="02020603050405020304" pitchFamily="18" charset="0"/>
                      </a:endParaRPr>
                    </a:p>
                  </a:txBody>
                  <a:tcPr marL="44330" marR="44330" marT="0" marB="0" anchor="ctr"/>
                </a:tc>
                <a:tc>
                  <a:txBody>
                    <a:bodyPr/>
                    <a:lstStyle/>
                    <a:p>
                      <a:pPr algn="ctr">
                        <a:lnSpc>
                          <a:spcPct val="107000"/>
                        </a:lnSpc>
                        <a:spcAft>
                          <a:spcPts val="800"/>
                        </a:spcAft>
                        <a:buNone/>
                      </a:pPr>
                      <a:r>
                        <a:rPr lang="en-IN" sz="1200" kern="100">
                          <a:effectLst/>
                        </a:rPr>
                        <a:t>102</a:t>
                      </a:r>
                      <a:endParaRPr lang="en-IN"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44330" marR="44330" marT="0" marB="0" anchor="ctr"/>
                </a:tc>
                <a:tc>
                  <a:txBody>
                    <a:bodyPr/>
                    <a:lstStyle/>
                    <a:p>
                      <a:pPr algn="ctr">
                        <a:lnSpc>
                          <a:spcPct val="107000"/>
                        </a:lnSpc>
                        <a:spcAft>
                          <a:spcPts val="800"/>
                        </a:spcAft>
                        <a:buNone/>
                      </a:pPr>
                      <a:r>
                        <a:rPr lang="en-IN" sz="1200" kern="100">
                          <a:effectLst/>
                        </a:rPr>
                        <a:t>400</a:t>
                      </a:r>
                      <a:endParaRPr lang="en-IN"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44330" marR="44330" marT="0" marB="0" anchor="ctr"/>
                </a:tc>
                <a:tc>
                  <a:txBody>
                    <a:bodyPr/>
                    <a:lstStyle/>
                    <a:p>
                      <a:pPr algn="ctr">
                        <a:lnSpc>
                          <a:spcPct val="107000"/>
                        </a:lnSpc>
                        <a:spcAft>
                          <a:spcPts val="800"/>
                        </a:spcAft>
                        <a:buNone/>
                      </a:pPr>
                      <a:r>
                        <a:rPr lang="en-IN" sz="1200" kern="100">
                          <a:effectLst/>
                        </a:rPr>
                        <a:t>1390</a:t>
                      </a:r>
                      <a:endParaRPr lang="en-IN"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44330" marR="44330" marT="0" marB="0" anchor="ctr"/>
                </a:tc>
                <a:tc>
                  <a:txBody>
                    <a:bodyPr/>
                    <a:lstStyle/>
                    <a:p>
                      <a:pPr algn="ctr">
                        <a:lnSpc>
                          <a:spcPct val="107000"/>
                        </a:lnSpc>
                        <a:spcAft>
                          <a:spcPts val="800"/>
                        </a:spcAft>
                        <a:buNone/>
                      </a:pPr>
                      <a:r>
                        <a:rPr lang="en-IN" sz="1200" kern="100">
                          <a:effectLst/>
                        </a:rPr>
                        <a:t>20.5</a:t>
                      </a:r>
                      <a:endParaRPr lang="en-IN"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44330" marR="44330" marT="0" marB="0" anchor="ctr"/>
                </a:tc>
                <a:tc>
                  <a:txBody>
                    <a:bodyPr/>
                    <a:lstStyle/>
                    <a:p>
                      <a:pPr algn="ctr">
                        <a:lnSpc>
                          <a:spcPct val="107000"/>
                        </a:lnSpc>
                        <a:spcAft>
                          <a:spcPts val="800"/>
                        </a:spcAft>
                        <a:buNone/>
                      </a:pPr>
                      <a:r>
                        <a:rPr lang="en-IN" sz="1200" kern="100">
                          <a:effectLst/>
                        </a:rPr>
                        <a:t>Spartan-6</a:t>
                      </a:r>
                      <a:endParaRPr lang="en-IN"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44330" marR="44330" marT="0" marB="0" anchor="ctr"/>
                </a:tc>
                <a:tc>
                  <a:txBody>
                    <a:bodyPr/>
                    <a:lstStyle/>
                    <a:p>
                      <a:pPr algn="ctr">
                        <a:lnSpc>
                          <a:spcPct val="107000"/>
                        </a:lnSpc>
                        <a:spcAft>
                          <a:spcPts val="800"/>
                        </a:spcAft>
                        <a:buNone/>
                      </a:pPr>
                      <a:r>
                        <a:rPr lang="en-IN" sz="1200" kern="100">
                          <a:effectLst/>
                        </a:rPr>
                        <a:t>Xilinx Vivado</a:t>
                      </a:r>
                      <a:endParaRPr lang="en-IN"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44330" marR="44330" marT="0" marB="0" anchor="ctr"/>
                </a:tc>
                <a:tc>
                  <a:txBody>
                    <a:bodyPr/>
                    <a:lstStyle/>
                    <a:p>
                      <a:pPr algn="ctr">
                        <a:lnSpc>
                          <a:spcPct val="107000"/>
                        </a:lnSpc>
                        <a:spcAft>
                          <a:spcPts val="800"/>
                        </a:spcAft>
                        <a:buNone/>
                      </a:pPr>
                      <a:r>
                        <a:rPr lang="en-IN" sz="1200" kern="100">
                          <a:effectLst/>
                        </a:rPr>
                        <a:t>High-speed Vedic optimization.</a:t>
                      </a:r>
                      <a:endParaRPr lang="en-IN"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44330" marR="44330" marT="0" marB="0" anchor="ctr"/>
                </a:tc>
                <a:extLst>
                  <a:ext uri="{0D108BD9-81ED-4DB2-BD59-A6C34878D82A}">
                    <a16:rowId xmlns:a16="http://schemas.microsoft.com/office/drawing/2014/main" val="2786472729"/>
                  </a:ext>
                </a:extLst>
              </a:tr>
              <a:tr h="366189">
                <a:tc>
                  <a:txBody>
                    <a:bodyPr/>
                    <a:lstStyle/>
                    <a:p>
                      <a:pPr algn="ctr">
                        <a:lnSpc>
                          <a:spcPct val="107000"/>
                        </a:lnSpc>
                        <a:spcAft>
                          <a:spcPts val="800"/>
                        </a:spcAft>
                        <a:buNone/>
                      </a:pPr>
                      <a:r>
                        <a:rPr lang="en-IN" sz="1200" b="0" kern="100">
                          <a:effectLst/>
                        </a:rPr>
                        <a:t>9. Shankar et al.</a:t>
                      </a:r>
                      <a:endParaRPr lang="en-IN" sz="1200" b="0" kern="100">
                        <a:effectLst/>
                        <a:latin typeface="Calibri" panose="020F0502020204030204" pitchFamily="34" charset="0"/>
                        <a:ea typeface="Calibri" panose="020F0502020204030204" pitchFamily="34" charset="0"/>
                        <a:cs typeface="Times New Roman" panose="02020603050405020304" pitchFamily="18" charset="0"/>
                      </a:endParaRPr>
                    </a:p>
                  </a:txBody>
                  <a:tcPr marL="44330" marR="44330" marT="0" marB="0" anchor="ctr"/>
                </a:tc>
                <a:tc>
                  <a:txBody>
                    <a:bodyPr/>
                    <a:lstStyle/>
                    <a:p>
                      <a:pPr algn="ctr">
                        <a:lnSpc>
                          <a:spcPct val="107000"/>
                        </a:lnSpc>
                        <a:spcAft>
                          <a:spcPts val="800"/>
                        </a:spcAft>
                        <a:buNone/>
                      </a:pPr>
                      <a:r>
                        <a:rPr lang="en-IN" sz="1200" kern="100">
                          <a:effectLst/>
                        </a:rPr>
                        <a:t>112</a:t>
                      </a:r>
                      <a:endParaRPr lang="en-IN"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44330" marR="44330" marT="0" marB="0" anchor="ctr"/>
                </a:tc>
                <a:tc>
                  <a:txBody>
                    <a:bodyPr/>
                    <a:lstStyle/>
                    <a:p>
                      <a:pPr algn="ctr">
                        <a:lnSpc>
                          <a:spcPct val="107000"/>
                        </a:lnSpc>
                        <a:spcAft>
                          <a:spcPts val="800"/>
                        </a:spcAft>
                        <a:buNone/>
                      </a:pPr>
                      <a:r>
                        <a:rPr lang="en-IN" sz="1200" kern="100">
                          <a:effectLst/>
                        </a:rPr>
                        <a:t>425</a:t>
                      </a:r>
                      <a:endParaRPr lang="en-IN"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44330" marR="44330" marT="0" marB="0" anchor="ctr"/>
                </a:tc>
                <a:tc>
                  <a:txBody>
                    <a:bodyPr/>
                    <a:lstStyle/>
                    <a:p>
                      <a:pPr algn="ctr">
                        <a:lnSpc>
                          <a:spcPct val="107000"/>
                        </a:lnSpc>
                        <a:spcAft>
                          <a:spcPts val="800"/>
                        </a:spcAft>
                        <a:buNone/>
                      </a:pPr>
                      <a:r>
                        <a:rPr lang="en-IN" sz="1200" kern="100">
                          <a:effectLst/>
                        </a:rPr>
                        <a:t>1460</a:t>
                      </a:r>
                      <a:endParaRPr lang="en-IN"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44330" marR="44330" marT="0" marB="0" anchor="ctr"/>
                </a:tc>
                <a:tc>
                  <a:txBody>
                    <a:bodyPr/>
                    <a:lstStyle/>
                    <a:p>
                      <a:pPr algn="ctr">
                        <a:lnSpc>
                          <a:spcPct val="107000"/>
                        </a:lnSpc>
                        <a:spcAft>
                          <a:spcPts val="800"/>
                        </a:spcAft>
                        <a:buNone/>
                      </a:pPr>
                      <a:r>
                        <a:rPr lang="en-IN" sz="1200" kern="100">
                          <a:effectLst/>
                        </a:rPr>
                        <a:t>17.9</a:t>
                      </a:r>
                      <a:endParaRPr lang="en-IN"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44330" marR="44330" marT="0" marB="0" anchor="ctr"/>
                </a:tc>
                <a:tc>
                  <a:txBody>
                    <a:bodyPr/>
                    <a:lstStyle/>
                    <a:p>
                      <a:pPr algn="ctr">
                        <a:lnSpc>
                          <a:spcPct val="107000"/>
                        </a:lnSpc>
                        <a:spcAft>
                          <a:spcPts val="800"/>
                        </a:spcAft>
                        <a:buNone/>
                      </a:pPr>
                      <a:r>
                        <a:rPr lang="en-IN" sz="1200" kern="100">
                          <a:effectLst/>
                        </a:rPr>
                        <a:t>Virtex-6</a:t>
                      </a:r>
                      <a:endParaRPr lang="en-IN"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44330" marR="44330" marT="0" marB="0" anchor="ctr"/>
                </a:tc>
                <a:tc>
                  <a:txBody>
                    <a:bodyPr/>
                    <a:lstStyle/>
                    <a:p>
                      <a:pPr algn="ctr">
                        <a:lnSpc>
                          <a:spcPct val="107000"/>
                        </a:lnSpc>
                        <a:spcAft>
                          <a:spcPts val="800"/>
                        </a:spcAft>
                        <a:buNone/>
                      </a:pPr>
                      <a:r>
                        <a:rPr lang="en-IN" sz="1200" kern="100">
                          <a:effectLst/>
                        </a:rPr>
                        <a:t>Xilinx ISE, ModelSim</a:t>
                      </a:r>
                      <a:endParaRPr lang="en-IN"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44330" marR="44330" marT="0" marB="0" anchor="ctr"/>
                </a:tc>
                <a:tc>
                  <a:txBody>
                    <a:bodyPr/>
                    <a:lstStyle/>
                    <a:p>
                      <a:pPr algn="ctr">
                        <a:lnSpc>
                          <a:spcPct val="107000"/>
                        </a:lnSpc>
                        <a:spcAft>
                          <a:spcPts val="800"/>
                        </a:spcAft>
                        <a:buNone/>
                      </a:pPr>
                      <a:r>
                        <a:rPr lang="en-IN" sz="1200" kern="100">
                          <a:effectLst/>
                        </a:rPr>
                        <a:t>FPGA-based Karatsuba-Vedic implementation.</a:t>
                      </a:r>
                      <a:endParaRPr lang="en-IN"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44330" marR="44330" marT="0" marB="0" anchor="ctr"/>
                </a:tc>
                <a:extLst>
                  <a:ext uri="{0D108BD9-81ED-4DB2-BD59-A6C34878D82A}">
                    <a16:rowId xmlns:a16="http://schemas.microsoft.com/office/drawing/2014/main" val="1618100868"/>
                  </a:ext>
                </a:extLst>
              </a:tr>
              <a:tr h="332503">
                <a:tc>
                  <a:txBody>
                    <a:bodyPr/>
                    <a:lstStyle/>
                    <a:p>
                      <a:pPr algn="ctr">
                        <a:lnSpc>
                          <a:spcPct val="107000"/>
                        </a:lnSpc>
                        <a:spcAft>
                          <a:spcPts val="800"/>
                        </a:spcAft>
                        <a:buNone/>
                      </a:pPr>
                      <a:r>
                        <a:rPr lang="en-IN" sz="1200" b="0" kern="100">
                          <a:effectLst/>
                        </a:rPr>
                        <a:t>10. Sharma &amp; Arish</a:t>
                      </a:r>
                      <a:endParaRPr lang="en-IN" sz="1200" b="0" kern="100">
                        <a:effectLst/>
                        <a:latin typeface="Calibri" panose="020F0502020204030204" pitchFamily="34" charset="0"/>
                        <a:ea typeface="Calibri" panose="020F0502020204030204" pitchFamily="34" charset="0"/>
                        <a:cs typeface="Times New Roman" panose="02020603050405020304" pitchFamily="18" charset="0"/>
                      </a:endParaRPr>
                    </a:p>
                  </a:txBody>
                  <a:tcPr marL="44330" marR="44330" marT="0" marB="0" anchor="ctr"/>
                </a:tc>
                <a:tc>
                  <a:txBody>
                    <a:bodyPr/>
                    <a:lstStyle/>
                    <a:p>
                      <a:pPr algn="ctr">
                        <a:lnSpc>
                          <a:spcPct val="107000"/>
                        </a:lnSpc>
                        <a:spcAft>
                          <a:spcPts val="800"/>
                        </a:spcAft>
                        <a:buNone/>
                      </a:pPr>
                      <a:r>
                        <a:rPr lang="en-IN" sz="1200" kern="100">
                          <a:effectLst/>
                        </a:rPr>
                        <a:t>100</a:t>
                      </a:r>
                      <a:endParaRPr lang="en-IN"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44330" marR="44330" marT="0" marB="0" anchor="ctr"/>
                </a:tc>
                <a:tc>
                  <a:txBody>
                    <a:bodyPr/>
                    <a:lstStyle/>
                    <a:p>
                      <a:pPr algn="ctr">
                        <a:lnSpc>
                          <a:spcPct val="107000"/>
                        </a:lnSpc>
                        <a:spcAft>
                          <a:spcPts val="800"/>
                        </a:spcAft>
                        <a:buNone/>
                      </a:pPr>
                      <a:r>
                        <a:rPr lang="en-IN" sz="1200" kern="100">
                          <a:effectLst/>
                        </a:rPr>
                        <a:t>395</a:t>
                      </a:r>
                      <a:endParaRPr lang="en-IN"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44330" marR="44330" marT="0" marB="0" anchor="ctr"/>
                </a:tc>
                <a:tc>
                  <a:txBody>
                    <a:bodyPr/>
                    <a:lstStyle/>
                    <a:p>
                      <a:pPr algn="ctr">
                        <a:lnSpc>
                          <a:spcPct val="107000"/>
                        </a:lnSpc>
                        <a:spcAft>
                          <a:spcPts val="800"/>
                        </a:spcAft>
                        <a:buNone/>
                      </a:pPr>
                      <a:r>
                        <a:rPr lang="en-IN" sz="1200" kern="100">
                          <a:effectLst/>
                        </a:rPr>
                        <a:t>1385</a:t>
                      </a:r>
                      <a:endParaRPr lang="en-IN"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44330" marR="44330" marT="0" marB="0" anchor="ctr"/>
                </a:tc>
                <a:tc>
                  <a:txBody>
                    <a:bodyPr/>
                    <a:lstStyle/>
                    <a:p>
                      <a:pPr algn="ctr">
                        <a:lnSpc>
                          <a:spcPct val="107000"/>
                        </a:lnSpc>
                        <a:spcAft>
                          <a:spcPts val="800"/>
                        </a:spcAft>
                        <a:buNone/>
                      </a:pPr>
                      <a:r>
                        <a:rPr lang="en-IN" sz="1200" kern="100">
                          <a:effectLst/>
                        </a:rPr>
                        <a:t>18.6</a:t>
                      </a:r>
                      <a:endParaRPr lang="en-IN"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44330" marR="44330" marT="0" marB="0" anchor="ctr"/>
                </a:tc>
                <a:tc>
                  <a:txBody>
                    <a:bodyPr/>
                    <a:lstStyle/>
                    <a:p>
                      <a:pPr algn="ctr">
                        <a:lnSpc>
                          <a:spcPct val="107000"/>
                        </a:lnSpc>
                        <a:spcAft>
                          <a:spcPts val="800"/>
                        </a:spcAft>
                        <a:buNone/>
                      </a:pPr>
                      <a:r>
                        <a:rPr lang="en-IN" sz="1200" kern="100">
                          <a:effectLst/>
                        </a:rPr>
                        <a:t>Spartan-6</a:t>
                      </a:r>
                      <a:endParaRPr lang="en-IN"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44330" marR="44330" marT="0" marB="0" anchor="ctr"/>
                </a:tc>
                <a:tc>
                  <a:txBody>
                    <a:bodyPr/>
                    <a:lstStyle/>
                    <a:p>
                      <a:pPr algn="ctr">
                        <a:lnSpc>
                          <a:spcPct val="107000"/>
                        </a:lnSpc>
                        <a:spcAft>
                          <a:spcPts val="800"/>
                        </a:spcAft>
                        <a:buNone/>
                      </a:pPr>
                      <a:r>
                        <a:rPr lang="en-IN" sz="1200" kern="100">
                          <a:effectLst/>
                        </a:rPr>
                        <a:t>Quartus, ModelSim</a:t>
                      </a:r>
                      <a:endParaRPr lang="en-IN"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44330" marR="44330" marT="0" marB="0" anchor="ctr"/>
                </a:tc>
                <a:tc>
                  <a:txBody>
                    <a:bodyPr/>
                    <a:lstStyle/>
                    <a:p>
                      <a:pPr algn="ctr">
                        <a:lnSpc>
                          <a:spcPct val="107000"/>
                        </a:lnSpc>
                        <a:spcAft>
                          <a:spcPts val="800"/>
                        </a:spcAft>
                        <a:buNone/>
                      </a:pPr>
                      <a:r>
                        <a:rPr lang="en-IN" sz="1200" kern="100">
                          <a:effectLst/>
                        </a:rPr>
                        <a:t>Combines Karatsuba and Urdhva-Tiryagbhyam algorithms.</a:t>
                      </a:r>
                      <a:endParaRPr lang="en-IN"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44330" marR="44330" marT="0" marB="0" anchor="ctr"/>
                </a:tc>
                <a:extLst>
                  <a:ext uri="{0D108BD9-81ED-4DB2-BD59-A6C34878D82A}">
                    <a16:rowId xmlns:a16="http://schemas.microsoft.com/office/drawing/2014/main" val="2422072887"/>
                  </a:ext>
                </a:extLst>
              </a:tr>
              <a:tr h="332503">
                <a:tc>
                  <a:txBody>
                    <a:bodyPr/>
                    <a:lstStyle/>
                    <a:p>
                      <a:pPr algn="ctr">
                        <a:lnSpc>
                          <a:spcPct val="107000"/>
                        </a:lnSpc>
                        <a:spcAft>
                          <a:spcPts val="800"/>
                        </a:spcAft>
                        <a:buNone/>
                      </a:pPr>
                      <a:r>
                        <a:rPr lang="en-IN" sz="1200" b="0" kern="100">
                          <a:effectLst/>
                        </a:rPr>
                        <a:t>11. Renjith R et al. (2022)</a:t>
                      </a:r>
                      <a:endParaRPr lang="en-IN" sz="1200" b="0" kern="100">
                        <a:effectLst/>
                        <a:latin typeface="Calibri" panose="020F0502020204030204" pitchFamily="34" charset="0"/>
                        <a:ea typeface="Calibri" panose="020F0502020204030204" pitchFamily="34" charset="0"/>
                        <a:cs typeface="Times New Roman" panose="02020603050405020304" pitchFamily="18" charset="0"/>
                      </a:endParaRPr>
                    </a:p>
                  </a:txBody>
                  <a:tcPr marL="44330" marR="44330" marT="0" marB="0" anchor="ctr"/>
                </a:tc>
                <a:tc>
                  <a:txBody>
                    <a:bodyPr/>
                    <a:lstStyle/>
                    <a:p>
                      <a:pPr algn="ctr">
                        <a:lnSpc>
                          <a:spcPct val="107000"/>
                        </a:lnSpc>
                        <a:spcAft>
                          <a:spcPts val="800"/>
                        </a:spcAft>
                        <a:buNone/>
                      </a:pPr>
                      <a:r>
                        <a:rPr lang="en-IN" sz="1200" kern="100">
                          <a:effectLst/>
                        </a:rPr>
                        <a:t>95</a:t>
                      </a:r>
                      <a:endParaRPr lang="en-IN"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44330" marR="44330" marT="0" marB="0" anchor="ctr"/>
                </a:tc>
                <a:tc>
                  <a:txBody>
                    <a:bodyPr/>
                    <a:lstStyle/>
                    <a:p>
                      <a:pPr algn="ctr">
                        <a:lnSpc>
                          <a:spcPct val="107000"/>
                        </a:lnSpc>
                        <a:spcAft>
                          <a:spcPts val="800"/>
                        </a:spcAft>
                        <a:buNone/>
                      </a:pPr>
                      <a:r>
                        <a:rPr lang="en-IN" sz="1200" kern="100">
                          <a:effectLst/>
                        </a:rPr>
                        <a:t>390</a:t>
                      </a:r>
                      <a:endParaRPr lang="en-IN"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44330" marR="44330" marT="0" marB="0" anchor="ctr"/>
                </a:tc>
                <a:tc>
                  <a:txBody>
                    <a:bodyPr/>
                    <a:lstStyle/>
                    <a:p>
                      <a:pPr algn="ctr">
                        <a:lnSpc>
                          <a:spcPct val="107000"/>
                        </a:lnSpc>
                        <a:spcAft>
                          <a:spcPts val="800"/>
                        </a:spcAft>
                        <a:buNone/>
                      </a:pPr>
                      <a:r>
                        <a:rPr lang="en-IN" sz="1200" kern="100">
                          <a:effectLst/>
                        </a:rPr>
                        <a:t>1360</a:t>
                      </a:r>
                      <a:endParaRPr lang="en-IN"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44330" marR="44330" marT="0" marB="0" anchor="ctr"/>
                </a:tc>
                <a:tc>
                  <a:txBody>
                    <a:bodyPr/>
                    <a:lstStyle/>
                    <a:p>
                      <a:pPr algn="ctr">
                        <a:lnSpc>
                          <a:spcPct val="107000"/>
                        </a:lnSpc>
                        <a:spcAft>
                          <a:spcPts val="800"/>
                        </a:spcAft>
                        <a:buNone/>
                      </a:pPr>
                      <a:r>
                        <a:rPr lang="en-IN" sz="1200" kern="100">
                          <a:effectLst/>
                        </a:rPr>
                        <a:t>17.4</a:t>
                      </a:r>
                      <a:endParaRPr lang="en-IN"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44330" marR="44330" marT="0" marB="0" anchor="ctr"/>
                </a:tc>
                <a:tc>
                  <a:txBody>
                    <a:bodyPr/>
                    <a:lstStyle/>
                    <a:p>
                      <a:pPr algn="ctr">
                        <a:lnSpc>
                          <a:spcPct val="107000"/>
                        </a:lnSpc>
                        <a:spcAft>
                          <a:spcPts val="800"/>
                        </a:spcAft>
                        <a:buNone/>
                      </a:pPr>
                      <a:r>
                        <a:rPr lang="en-IN" sz="1200" kern="100" dirty="0">
                          <a:effectLst/>
                        </a:rPr>
                        <a:t>Spartan-6</a:t>
                      </a:r>
                      <a:endParaRPr lang="en-IN" sz="12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4330" marR="44330" marT="0" marB="0" anchor="ctr"/>
                </a:tc>
                <a:tc>
                  <a:txBody>
                    <a:bodyPr/>
                    <a:lstStyle/>
                    <a:p>
                      <a:pPr algn="ctr">
                        <a:lnSpc>
                          <a:spcPct val="107000"/>
                        </a:lnSpc>
                        <a:spcAft>
                          <a:spcPts val="800"/>
                        </a:spcAft>
                        <a:buNone/>
                      </a:pPr>
                      <a:r>
                        <a:rPr lang="en-IN" sz="1200" kern="100">
                          <a:effectLst/>
                        </a:rPr>
                        <a:t>Xilinx Vivado</a:t>
                      </a:r>
                      <a:endParaRPr lang="en-IN"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44330" marR="44330" marT="0" marB="0" anchor="ctr"/>
                </a:tc>
                <a:tc>
                  <a:txBody>
                    <a:bodyPr/>
                    <a:lstStyle/>
                    <a:p>
                      <a:pPr algn="ctr">
                        <a:lnSpc>
                          <a:spcPct val="107000"/>
                        </a:lnSpc>
                        <a:spcAft>
                          <a:spcPts val="800"/>
                        </a:spcAft>
                        <a:buNone/>
                      </a:pPr>
                      <a:r>
                        <a:rPr lang="en-IN" sz="1200" kern="100" dirty="0">
                          <a:effectLst/>
                        </a:rPr>
                        <a:t>Designed 32-bit hybrid adders and </a:t>
                      </a:r>
                      <a:r>
                        <a:rPr lang="en-IN" sz="1200" kern="100" dirty="0" err="1">
                          <a:effectLst/>
                        </a:rPr>
                        <a:t>analyzed</a:t>
                      </a:r>
                      <a:r>
                        <a:rPr lang="en-IN" sz="1200" kern="100" dirty="0">
                          <a:effectLst/>
                        </a:rPr>
                        <a:t> performance.</a:t>
                      </a:r>
                      <a:endParaRPr lang="en-IN" sz="12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4330" marR="44330" marT="0" marB="0" anchor="ctr"/>
                </a:tc>
                <a:extLst>
                  <a:ext uri="{0D108BD9-81ED-4DB2-BD59-A6C34878D82A}">
                    <a16:rowId xmlns:a16="http://schemas.microsoft.com/office/drawing/2014/main" val="3463969656"/>
                  </a:ext>
                </a:extLst>
              </a:tr>
              <a:tr h="575407">
                <a:tc>
                  <a:txBody>
                    <a:bodyPr/>
                    <a:lstStyle/>
                    <a:p>
                      <a:pPr algn="ctr">
                        <a:lnSpc>
                          <a:spcPct val="107000"/>
                        </a:lnSpc>
                        <a:spcAft>
                          <a:spcPts val="800"/>
                        </a:spcAft>
                        <a:buNone/>
                      </a:pPr>
                      <a:r>
                        <a:rPr lang="en-IN" sz="1200" b="0" kern="100">
                          <a:effectLst/>
                        </a:rPr>
                        <a:t>12. Juthi Farhana Sayed et al.</a:t>
                      </a:r>
                    </a:p>
                    <a:p>
                      <a:pPr algn="ctr">
                        <a:lnSpc>
                          <a:spcPct val="107000"/>
                        </a:lnSpc>
                        <a:spcAft>
                          <a:spcPts val="800"/>
                        </a:spcAft>
                        <a:buNone/>
                      </a:pPr>
                      <a:r>
                        <a:rPr lang="en-IN" sz="1200" b="0" kern="100">
                          <a:effectLst/>
                        </a:rPr>
                        <a:t>(2021)</a:t>
                      </a:r>
                      <a:endParaRPr lang="en-IN" sz="1200" b="0" kern="100">
                        <a:effectLst/>
                        <a:latin typeface="Calibri" panose="020F0502020204030204" pitchFamily="34" charset="0"/>
                        <a:ea typeface="Calibri" panose="020F0502020204030204" pitchFamily="34" charset="0"/>
                        <a:cs typeface="Times New Roman" panose="02020603050405020304" pitchFamily="18" charset="0"/>
                      </a:endParaRPr>
                    </a:p>
                  </a:txBody>
                  <a:tcPr marL="44330" marR="44330" marT="0" marB="0" anchor="ctr"/>
                </a:tc>
                <a:tc>
                  <a:txBody>
                    <a:bodyPr/>
                    <a:lstStyle/>
                    <a:p>
                      <a:pPr algn="ctr">
                        <a:lnSpc>
                          <a:spcPct val="107000"/>
                        </a:lnSpc>
                        <a:spcAft>
                          <a:spcPts val="800"/>
                        </a:spcAft>
                        <a:buNone/>
                      </a:pPr>
                      <a:r>
                        <a:rPr lang="en-IN" sz="1200" kern="100">
                          <a:effectLst/>
                        </a:rPr>
                        <a:t>100</a:t>
                      </a:r>
                      <a:endParaRPr lang="en-IN"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44330" marR="44330" marT="0" marB="0" anchor="ctr"/>
                </a:tc>
                <a:tc>
                  <a:txBody>
                    <a:bodyPr/>
                    <a:lstStyle/>
                    <a:p>
                      <a:pPr algn="ctr">
                        <a:lnSpc>
                          <a:spcPct val="107000"/>
                        </a:lnSpc>
                        <a:spcAft>
                          <a:spcPts val="800"/>
                        </a:spcAft>
                        <a:buNone/>
                      </a:pPr>
                      <a:r>
                        <a:rPr lang="en-IN" sz="1200" kern="100">
                          <a:effectLst/>
                        </a:rPr>
                        <a:t>400</a:t>
                      </a:r>
                      <a:endParaRPr lang="en-IN"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44330" marR="44330" marT="0" marB="0" anchor="ctr"/>
                </a:tc>
                <a:tc>
                  <a:txBody>
                    <a:bodyPr/>
                    <a:lstStyle/>
                    <a:p>
                      <a:pPr algn="ctr">
                        <a:lnSpc>
                          <a:spcPct val="107000"/>
                        </a:lnSpc>
                        <a:spcAft>
                          <a:spcPts val="800"/>
                        </a:spcAft>
                        <a:buNone/>
                      </a:pPr>
                      <a:r>
                        <a:rPr lang="en-IN" sz="1200" kern="100">
                          <a:effectLst/>
                        </a:rPr>
                        <a:t>1385</a:t>
                      </a:r>
                      <a:endParaRPr lang="en-IN"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44330" marR="44330" marT="0" marB="0" anchor="ctr"/>
                </a:tc>
                <a:tc>
                  <a:txBody>
                    <a:bodyPr/>
                    <a:lstStyle/>
                    <a:p>
                      <a:pPr algn="ctr">
                        <a:lnSpc>
                          <a:spcPct val="107000"/>
                        </a:lnSpc>
                        <a:spcAft>
                          <a:spcPts val="800"/>
                        </a:spcAft>
                        <a:buNone/>
                      </a:pPr>
                      <a:r>
                        <a:rPr lang="en-IN" sz="1200" kern="100">
                          <a:effectLst/>
                        </a:rPr>
                        <a:t>18.2</a:t>
                      </a:r>
                      <a:endParaRPr lang="en-IN"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44330" marR="44330" marT="0" marB="0" anchor="ctr"/>
                </a:tc>
                <a:tc>
                  <a:txBody>
                    <a:bodyPr/>
                    <a:lstStyle/>
                    <a:p>
                      <a:pPr algn="ctr">
                        <a:lnSpc>
                          <a:spcPct val="107000"/>
                        </a:lnSpc>
                        <a:spcAft>
                          <a:spcPts val="800"/>
                        </a:spcAft>
                        <a:buNone/>
                      </a:pPr>
                      <a:r>
                        <a:rPr lang="en-IN" sz="1200" kern="100">
                          <a:effectLst/>
                        </a:rPr>
                        <a:t>Spartan-3E</a:t>
                      </a:r>
                      <a:endParaRPr lang="en-IN"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44330" marR="44330" marT="0" marB="0" anchor="ctr"/>
                </a:tc>
                <a:tc>
                  <a:txBody>
                    <a:bodyPr/>
                    <a:lstStyle/>
                    <a:p>
                      <a:pPr algn="ctr">
                        <a:lnSpc>
                          <a:spcPct val="107000"/>
                        </a:lnSpc>
                        <a:spcAft>
                          <a:spcPts val="800"/>
                        </a:spcAft>
                        <a:buNone/>
                      </a:pPr>
                      <a:r>
                        <a:rPr lang="en-IN" sz="1200" kern="100">
                          <a:effectLst/>
                        </a:rPr>
                        <a:t>Xilinx ISE, ModelSim</a:t>
                      </a:r>
                      <a:endParaRPr lang="en-IN"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44330" marR="44330" marT="0" marB="0" anchor="ctr"/>
                </a:tc>
                <a:tc>
                  <a:txBody>
                    <a:bodyPr/>
                    <a:lstStyle/>
                    <a:p>
                      <a:pPr algn="ctr">
                        <a:lnSpc>
                          <a:spcPct val="107000"/>
                        </a:lnSpc>
                        <a:spcAft>
                          <a:spcPts val="800"/>
                        </a:spcAft>
                        <a:buNone/>
                      </a:pPr>
                      <a:r>
                        <a:rPr lang="en-IN" sz="1200" kern="100">
                          <a:effectLst/>
                        </a:rPr>
                        <a:t>FIR filter designed using hybrid adders and Vedic multipliers.</a:t>
                      </a:r>
                      <a:endParaRPr lang="en-IN"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44330" marR="44330" marT="0" marB="0" anchor="ctr"/>
                </a:tc>
                <a:extLst>
                  <a:ext uri="{0D108BD9-81ED-4DB2-BD59-A6C34878D82A}">
                    <a16:rowId xmlns:a16="http://schemas.microsoft.com/office/drawing/2014/main" val="2817601031"/>
                  </a:ext>
                </a:extLst>
              </a:tr>
              <a:tr h="366189">
                <a:tc>
                  <a:txBody>
                    <a:bodyPr/>
                    <a:lstStyle/>
                    <a:p>
                      <a:pPr algn="ctr">
                        <a:lnSpc>
                          <a:spcPct val="107000"/>
                        </a:lnSpc>
                        <a:spcAft>
                          <a:spcPts val="800"/>
                        </a:spcAft>
                        <a:buNone/>
                      </a:pPr>
                      <a:r>
                        <a:rPr lang="en-IN" sz="1200" b="0" kern="100">
                          <a:effectLst/>
                        </a:rPr>
                        <a:t>13. S. Naga Leela et al. (2024)</a:t>
                      </a:r>
                      <a:endParaRPr lang="en-IN" sz="1200" b="0" kern="100">
                        <a:effectLst/>
                        <a:latin typeface="Calibri" panose="020F0502020204030204" pitchFamily="34" charset="0"/>
                        <a:ea typeface="Calibri" panose="020F0502020204030204" pitchFamily="34" charset="0"/>
                        <a:cs typeface="Times New Roman" panose="02020603050405020304" pitchFamily="18" charset="0"/>
                      </a:endParaRPr>
                    </a:p>
                  </a:txBody>
                  <a:tcPr marL="44330" marR="44330" marT="0" marB="0" anchor="ctr"/>
                </a:tc>
                <a:tc>
                  <a:txBody>
                    <a:bodyPr/>
                    <a:lstStyle/>
                    <a:p>
                      <a:pPr algn="ctr">
                        <a:lnSpc>
                          <a:spcPct val="107000"/>
                        </a:lnSpc>
                        <a:spcAft>
                          <a:spcPts val="800"/>
                        </a:spcAft>
                        <a:buNone/>
                      </a:pPr>
                      <a:r>
                        <a:rPr lang="en-IN" sz="1200" kern="100">
                          <a:effectLst/>
                        </a:rPr>
                        <a:t>110</a:t>
                      </a:r>
                      <a:endParaRPr lang="en-IN"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44330" marR="44330" marT="0" marB="0" anchor="ctr"/>
                </a:tc>
                <a:tc>
                  <a:txBody>
                    <a:bodyPr/>
                    <a:lstStyle/>
                    <a:p>
                      <a:pPr algn="ctr">
                        <a:lnSpc>
                          <a:spcPct val="107000"/>
                        </a:lnSpc>
                        <a:spcAft>
                          <a:spcPts val="800"/>
                        </a:spcAft>
                        <a:buNone/>
                      </a:pPr>
                      <a:r>
                        <a:rPr lang="en-IN" sz="1200" kern="100">
                          <a:effectLst/>
                        </a:rPr>
                        <a:t>420</a:t>
                      </a:r>
                      <a:endParaRPr lang="en-IN"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44330" marR="44330" marT="0" marB="0" anchor="ctr"/>
                </a:tc>
                <a:tc>
                  <a:txBody>
                    <a:bodyPr/>
                    <a:lstStyle/>
                    <a:p>
                      <a:pPr algn="ctr">
                        <a:lnSpc>
                          <a:spcPct val="107000"/>
                        </a:lnSpc>
                        <a:spcAft>
                          <a:spcPts val="800"/>
                        </a:spcAft>
                        <a:buNone/>
                      </a:pPr>
                      <a:r>
                        <a:rPr lang="en-IN" sz="1200" kern="100">
                          <a:effectLst/>
                        </a:rPr>
                        <a:t>1410</a:t>
                      </a:r>
                      <a:endParaRPr lang="en-IN"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44330" marR="44330" marT="0" marB="0" anchor="ctr"/>
                </a:tc>
                <a:tc>
                  <a:txBody>
                    <a:bodyPr/>
                    <a:lstStyle/>
                    <a:p>
                      <a:pPr algn="ctr">
                        <a:lnSpc>
                          <a:spcPct val="107000"/>
                        </a:lnSpc>
                        <a:spcAft>
                          <a:spcPts val="800"/>
                        </a:spcAft>
                        <a:buNone/>
                      </a:pPr>
                      <a:r>
                        <a:rPr lang="en-IN" sz="1200" kern="100">
                          <a:effectLst/>
                        </a:rPr>
                        <a:t>16.9</a:t>
                      </a:r>
                      <a:endParaRPr lang="en-IN"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44330" marR="44330" marT="0" marB="0" anchor="ctr"/>
                </a:tc>
                <a:tc>
                  <a:txBody>
                    <a:bodyPr/>
                    <a:lstStyle/>
                    <a:p>
                      <a:pPr algn="ctr">
                        <a:lnSpc>
                          <a:spcPct val="107000"/>
                        </a:lnSpc>
                        <a:spcAft>
                          <a:spcPts val="800"/>
                        </a:spcAft>
                        <a:buNone/>
                      </a:pPr>
                      <a:r>
                        <a:rPr lang="en-IN" sz="1200" kern="100">
                          <a:effectLst/>
                        </a:rPr>
                        <a:t>Virtex-7</a:t>
                      </a:r>
                      <a:endParaRPr lang="en-IN"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44330" marR="44330" marT="0" marB="0" anchor="ctr"/>
                </a:tc>
                <a:tc>
                  <a:txBody>
                    <a:bodyPr/>
                    <a:lstStyle/>
                    <a:p>
                      <a:pPr algn="ctr">
                        <a:lnSpc>
                          <a:spcPct val="107000"/>
                        </a:lnSpc>
                        <a:spcAft>
                          <a:spcPts val="800"/>
                        </a:spcAft>
                        <a:buNone/>
                      </a:pPr>
                      <a:r>
                        <a:rPr lang="en-IN" sz="1200" kern="100">
                          <a:effectLst/>
                        </a:rPr>
                        <a:t>Xilinx Vivado</a:t>
                      </a:r>
                      <a:endParaRPr lang="en-IN"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44330" marR="44330" marT="0" marB="0" anchor="ctr"/>
                </a:tc>
                <a:tc>
                  <a:txBody>
                    <a:bodyPr/>
                    <a:lstStyle/>
                    <a:p>
                      <a:pPr algn="ctr">
                        <a:lnSpc>
                          <a:spcPct val="107000"/>
                        </a:lnSpc>
                        <a:spcAft>
                          <a:spcPts val="800"/>
                        </a:spcAft>
                        <a:buNone/>
                      </a:pPr>
                      <a:r>
                        <a:rPr lang="en-IN" sz="1200" kern="100">
                          <a:effectLst/>
                        </a:rPr>
                        <a:t>High-speed multiplier using hybrid adder techniques.</a:t>
                      </a:r>
                      <a:endParaRPr lang="en-IN"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44330" marR="44330" marT="0" marB="0" anchor="ctr"/>
                </a:tc>
                <a:extLst>
                  <a:ext uri="{0D108BD9-81ED-4DB2-BD59-A6C34878D82A}">
                    <a16:rowId xmlns:a16="http://schemas.microsoft.com/office/drawing/2014/main" val="1575947090"/>
                  </a:ext>
                </a:extLst>
              </a:tr>
              <a:tr h="366189">
                <a:tc>
                  <a:txBody>
                    <a:bodyPr/>
                    <a:lstStyle/>
                    <a:p>
                      <a:pPr algn="ctr">
                        <a:lnSpc>
                          <a:spcPct val="107000"/>
                        </a:lnSpc>
                        <a:spcAft>
                          <a:spcPts val="800"/>
                        </a:spcAft>
                        <a:buNone/>
                      </a:pPr>
                      <a:r>
                        <a:rPr lang="en-IN" sz="1200" b="0" kern="100">
                          <a:effectLst/>
                        </a:rPr>
                        <a:t>14. Veena M B et al. (2022)</a:t>
                      </a:r>
                      <a:endParaRPr lang="en-IN" sz="1200" b="0" kern="100">
                        <a:effectLst/>
                        <a:latin typeface="Calibri" panose="020F0502020204030204" pitchFamily="34" charset="0"/>
                        <a:ea typeface="Calibri" panose="020F0502020204030204" pitchFamily="34" charset="0"/>
                        <a:cs typeface="Times New Roman" panose="02020603050405020304" pitchFamily="18" charset="0"/>
                      </a:endParaRPr>
                    </a:p>
                  </a:txBody>
                  <a:tcPr marL="44330" marR="44330" marT="0" marB="0" anchor="ctr"/>
                </a:tc>
                <a:tc>
                  <a:txBody>
                    <a:bodyPr/>
                    <a:lstStyle/>
                    <a:p>
                      <a:pPr algn="ctr">
                        <a:lnSpc>
                          <a:spcPct val="107000"/>
                        </a:lnSpc>
                        <a:spcAft>
                          <a:spcPts val="800"/>
                        </a:spcAft>
                        <a:buNone/>
                      </a:pPr>
                      <a:r>
                        <a:rPr lang="en-IN" sz="1200" kern="100">
                          <a:effectLst/>
                        </a:rPr>
                        <a:t>92</a:t>
                      </a:r>
                      <a:endParaRPr lang="en-IN"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44330" marR="44330" marT="0" marB="0" anchor="ctr"/>
                </a:tc>
                <a:tc>
                  <a:txBody>
                    <a:bodyPr/>
                    <a:lstStyle/>
                    <a:p>
                      <a:pPr algn="ctr">
                        <a:lnSpc>
                          <a:spcPct val="107000"/>
                        </a:lnSpc>
                        <a:spcAft>
                          <a:spcPts val="800"/>
                        </a:spcAft>
                        <a:buNone/>
                      </a:pPr>
                      <a:r>
                        <a:rPr lang="en-IN" sz="1200" kern="100">
                          <a:effectLst/>
                        </a:rPr>
                        <a:t>385</a:t>
                      </a:r>
                      <a:endParaRPr lang="en-IN"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44330" marR="44330" marT="0" marB="0" anchor="ctr"/>
                </a:tc>
                <a:tc>
                  <a:txBody>
                    <a:bodyPr/>
                    <a:lstStyle/>
                    <a:p>
                      <a:pPr algn="ctr">
                        <a:lnSpc>
                          <a:spcPct val="107000"/>
                        </a:lnSpc>
                        <a:spcAft>
                          <a:spcPts val="800"/>
                        </a:spcAft>
                        <a:buNone/>
                      </a:pPr>
                      <a:r>
                        <a:rPr lang="en-IN" sz="1200" kern="100">
                          <a:effectLst/>
                        </a:rPr>
                        <a:t>1350</a:t>
                      </a:r>
                      <a:endParaRPr lang="en-IN"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44330" marR="44330" marT="0" marB="0" anchor="ctr"/>
                </a:tc>
                <a:tc>
                  <a:txBody>
                    <a:bodyPr/>
                    <a:lstStyle/>
                    <a:p>
                      <a:pPr algn="ctr">
                        <a:lnSpc>
                          <a:spcPct val="107000"/>
                        </a:lnSpc>
                        <a:spcAft>
                          <a:spcPts val="800"/>
                        </a:spcAft>
                        <a:buNone/>
                      </a:pPr>
                      <a:r>
                        <a:rPr lang="en-IN" sz="1200" kern="100">
                          <a:effectLst/>
                        </a:rPr>
                        <a:t>17.8</a:t>
                      </a:r>
                      <a:endParaRPr lang="en-IN"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44330" marR="44330" marT="0" marB="0" anchor="ctr"/>
                </a:tc>
                <a:tc>
                  <a:txBody>
                    <a:bodyPr/>
                    <a:lstStyle/>
                    <a:p>
                      <a:pPr algn="ctr">
                        <a:lnSpc>
                          <a:spcPct val="107000"/>
                        </a:lnSpc>
                        <a:spcAft>
                          <a:spcPts val="800"/>
                        </a:spcAft>
                        <a:buNone/>
                      </a:pPr>
                      <a:r>
                        <a:rPr lang="en-IN" sz="1200" kern="100">
                          <a:effectLst/>
                        </a:rPr>
                        <a:t>Virtex-6</a:t>
                      </a:r>
                      <a:endParaRPr lang="en-IN"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44330" marR="44330" marT="0" marB="0" anchor="ctr"/>
                </a:tc>
                <a:tc>
                  <a:txBody>
                    <a:bodyPr/>
                    <a:lstStyle/>
                    <a:p>
                      <a:pPr algn="ctr">
                        <a:lnSpc>
                          <a:spcPct val="107000"/>
                        </a:lnSpc>
                        <a:spcAft>
                          <a:spcPts val="800"/>
                        </a:spcAft>
                        <a:buNone/>
                      </a:pPr>
                      <a:r>
                        <a:rPr lang="en-IN" sz="1200" kern="100">
                          <a:effectLst/>
                        </a:rPr>
                        <a:t>Xilinx ISE</a:t>
                      </a:r>
                      <a:endParaRPr lang="en-IN"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44330" marR="44330" marT="0" marB="0" anchor="ctr"/>
                </a:tc>
                <a:tc>
                  <a:txBody>
                    <a:bodyPr/>
                    <a:lstStyle/>
                    <a:p>
                      <a:pPr algn="ctr">
                        <a:lnSpc>
                          <a:spcPct val="107000"/>
                        </a:lnSpc>
                        <a:spcAft>
                          <a:spcPts val="800"/>
                        </a:spcAft>
                        <a:buNone/>
                      </a:pPr>
                      <a:r>
                        <a:rPr lang="en-IN" sz="1200" kern="100" dirty="0">
                          <a:effectLst/>
                        </a:rPr>
                        <a:t>Brent Kung adder with SPST for low power and high speed.</a:t>
                      </a:r>
                      <a:endParaRPr lang="en-IN" sz="12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4330" marR="44330" marT="0" marB="0" anchor="ctr"/>
                </a:tc>
                <a:extLst>
                  <a:ext uri="{0D108BD9-81ED-4DB2-BD59-A6C34878D82A}">
                    <a16:rowId xmlns:a16="http://schemas.microsoft.com/office/drawing/2014/main" val="3186608796"/>
                  </a:ext>
                </a:extLst>
              </a:tr>
              <a:tr h="815840">
                <a:tc>
                  <a:txBody>
                    <a:bodyPr/>
                    <a:lstStyle/>
                    <a:p>
                      <a:pPr algn="ctr">
                        <a:lnSpc>
                          <a:spcPct val="107000"/>
                        </a:lnSpc>
                        <a:spcAft>
                          <a:spcPts val="800"/>
                        </a:spcAft>
                        <a:buNone/>
                      </a:pPr>
                      <a:r>
                        <a:rPr lang="en-IN" sz="1200" b="0" kern="100" dirty="0">
                          <a:effectLst/>
                        </a:rPr>
                        <a:t>15. Shanmugaraja T &amp; Kathikeyan N</a:t>
                      </a:r>
                    </a:p>
                    <a:p>
                      <a:pPr algn="ctr">
                        <a:lnSpc>
                          <a:spcPct val="107000"/>
                        </a:lnSpc>
                        <a:spcAft>
                          <a:spcPts val="800"/>
                        </a:spcAft>
                        <a:buNone/>
                      </a:pPr>
                      <a:r>
                        <a:rPr lang="en-IN" sz="1200" b="0" kern="100" dirty="0">
                          <a:effectLst/>
                        </a:rPr>
                        <a:t>(2023)</a:t>
                      </a:r>
                      <a:endParaRPr lang="en-IN" sz="1200" b="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4330" marR="44330" marT="0" marB="0" anchor="ctr"/>
                </a:tc>
                <a:tc>
                  <a:txBody>
                    <a:bodyPr/>
                    <a:lstStyle/>
                    <a:p>
                      <a:pPr algn="ctr">
                        <a:lnSpc>
                          <a:spcPct val="107000"/>
                        </a:lnSpc>
                        <a:spcAft>
                          <a:spcPts val="800"/>
                        </a:spcAft>
                        <a:buNone/>
                      </a:pPr>
                      <a:r>
                        <a:rPr lang="en-IN" sz="1200" kern="100">
                          <a:effectLst/>
                        </a:rPr>
                        <a:t>105</a:t>
                      </a:r>
                      <a:endParaRPr lang="en-IN"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44330" marR="44330" marT="0" marB="0" anchor="ctr"/>
                </a:tc>
                <a:tc>
                  <a:txBody>
                    <a:bodyPr/>
                    <a:lstStyle/>
                    <a:p>
                      <a:pPr algn="ctr">
                        <a:lnSpc>
                          <a:spcPct val="107000"/>
                        </a:lnSpc>
                        <a:spcAft>
                          <a:spcPts val="800"/>
                        </a:spcAft>
                        <a:buNone/>
                      </a:pPr>
                      <a:r>
                        <a:rPr lang="en-IN" sz="1200" kern="100">
                          <a:effectLst/>
                        </a:rPr>
                        <a:t>410</a:t>
                      </a:r>
                      <a:endParaRPr lang="en-IN"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44330" marR="44330" marT="0" marB="0" anchor="ctr"/>
                </a:tc>
                <a:tc>
                  <a:txBody>
                    <a:bodyPr/>
                    <a:lstStyle/>
                    <a:p>
                      <a:pPr algn="ctr">
                        <a:lnSpc>
                          <a:spcPct val="107000"/>
                        </a:lnSpc>
                        <a:spcAft>
                          <a:spcPts val="800"/>
                        </a:spcAft>
                        <a:buNone/>
                      </a:pPr>
                      <a:r>
                        <a:rPr lang="en-IN" sz="1200" kern="100">
                          <a:effectLst/>
                        </a:rPr>
                        <a:t>1400</a:t>
                      </a:r>
                      <a:endParaRPr lang="en-IN"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44330" marR="44330" marT="0" marB="0" anchor="ctr"/>
                </a:tc>
                <a:tc>
                  <a:txBody>
                    <a:bodyPr/>
                    <a:lstStyle/>
                    <a:p>
                      <a:pPr algn="ctr">
                        <a:lnSpc>
                          <a:spcPct val="107000"/>
                        </a:lnSpc>
                        <a:spcAft>
                          <a:spcPts val="800"/>
                        </a:spcAft>
                        <a:buNone/>
                      </a:pPr>
                      <a:r>
                        <a:rPr lang="en-IN" sz="1200" kern="100">
                          <a:effectLst/>
                        </a:rPr>
                        <a:t>18.5</a:t>
                      </a:r>
                      <a:endParaRPr lang="en-IN"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44330" marR="44330" marT="0" marB="0" anchor="ctr"/>
                </a:tc>
                <a:tc>
                  <a:txBody>
                    <a:bodyPr/>
                    <a:lstStyle/>
                    <a:p>
                      <a:pPr algn="ctr">
                        <a:lnSpc>
                          <a:spcPct val="107000"/>
                        </a:lnSpc>
                        <a:spcAft>
                          <a:spcPts val="800"/>
                        </a:spcAft>
                        <a:buNone/>
                      </a:pPr>
                      <a:r>
                        <a:rPr lang="en-IN" sz="1200" kern="100">
                          <a:effectLst/>
                        </a:rPr>
                        <a:t>Spartan-6</a:t>
                      </a:r>
                      <a:endParaRPr lang="en-IN"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44330" marR="44330" marT="0" marB="0" anchor="ctr"/>
                </a:tc>
                <a:tc>
                  <a:txBody>
                    <a:bodyPr/>
                    <a:lstStyle/>
                    <a:p>
                      <a:pPr algn="ctr">
                        <a:lnSpc>
                          <a:spcPct val="107000"/>
                        </a:lnSpc>
                        <a:spcAft>
                          <a:spcPts val="800"/>
                        </a:spcAft>
                        <a:buNone/>
                      </a:pPr>
                      <a:r>
                        <a:rPr lang="en-IN" sz="1200" kern="100">
                          <a:effectLst/>
                        </a:rPr>
                        <a:t>Quartus, ModelSim</a:t>
                      </a:r>
                      <a:endParaRPr lang="en-IN"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44330" marR="44330" marT="0" marB="0" anchor="ctr"/>
                </a:tc>
                <a:tc>
                  <a:txBody>
                    <a:bodyPr/>
                    <a:lstStyle/>
                    <a:p>
                      <a:pPr algn="ctr">
                        <a:lnSpc>
                          <a:spcPct val="107000"/>
                        </a:lnSpc>
                        <a:spcAft>
                          <a:spcPts val="800"/>
                        </a:spcAft>
                        <a:buNone/>
                      </a:pPr>
                      <a:r>
                        <a:rPr lang="en-IN" sz="1200" kern="100">
                          <a:effectLst/>
                        </a:rPr>
                        <a:t>Multiply-accumulate configuration using parallel prefix</a:t>
                      </a:r>
                    </a:p>
                    <a:p>
                      <a:pPr algn="ctr">
                        <a:lnSpc>
                          <a:spcPct val="107000"/>
                        </a:lnSpc>
                        <a:spcAft>
                          <a:spcPts val="800"/>
                        </a:spcAft>
                        <a:buNone/>
                      </a:pPr>
                      <a:r>
                        <a:rPr lang="en-IN" sz="1200" kern="100">
                          <a:effectLst/>
                        </a:rPr>
                        <a:t>adders.</a:t>
                      </a:r>
                      <a:endParaRPr lang="en-IN"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44330" marR="44330" marT="0" marB="0" anchor="ctr"/>
                </a:tc>
                <a:extLst>
                  <a:ext uri="{0D108BD9-81ED-4DB2-BD59-A6C34878D82A}">
                    <a16:rowId xmlns:a16="http://schemas.microsoft.com/office/drawing/2014/main" val="363099991"/>
                  </a:ext>
                </a:extLst>
              </a:tr>
              <a:tr h="366189">
                <a:tc>
                  <a:txBody>
                    <a:bodyPr/>
                    <a:lstStyle/>
                    <a:p>
                      <a:pPr algn="ctr">
                        <a:lnSpc>
                          <a:spcPct val="107000"/>
                        </a:lnSpc>
                        <a:spcAft>
                          <a:spcPts val="800"/>
                        </a:spcAft>
                        <a:buNone/>
                      </a:pPr>
                      <a:r>
                        <a:rPr lang="en-IN" sz="1200" b="0" kern="100" dirty="0">
                          <a:effectLst/>
                        </a:rPr>
                        <a:t>16. Ning Shang et al. (2024)</a:t>
                      </a:r>
                      <a:endParaRPr lang="en-IN" sz="1200" b="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4330" marR="44330" marT="0" marB="0" anchor="ctr"/>
                </a:tc>
                <a:tc>
                  <a:txBody>
                    <a:bodyPr/>
                    <a:lstStyle/>
                    <a:p>
                      <a:pPr algn="ctr">
                        <a:lnSpc>
                          <a:spcPct val="107000"/>
                        </a:lnSpc>
                        <a:spcAft>
                          <a:spcPts val="800"/>
                        </a:spcAft>
                        <a:buNone/>
                      </a:pPr>
                      <a:r>
                        <a:rPr lang="en-IN" sz="1200" b="0" kern="100" dirty="0">
                          <a:effectLst/>
                        </a:rPr>
                        <a:t>98</a:t>
                      </a:r>
                      <a:endParaRPr lang="en-IN" sz="1200" b="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4330" marR="44330" marT="0" marB="0" anchor="ctr"/>
                </a:tc>
                <a:tc>
                  <a:txBody>
                    <a:bodyPr/>
                    <a:lstStyle/>
                    <a:p>
                      <a:pPr algn="ctr">
                        <a:lnSpc>
                          <a:spcPct val="107000"/>
                        </a:lnSpc>
                        <a:spcAft>
                          <a:spcPts val="800"/>
                        </a:spcAft>
                        <a:buNone/>
                      </a:pPr>
                      <a:r>
                        <a:rPr lang="en-IN" sz="1200" b="0" kern="100" dirty="0">
                          <a:effectLst/>
                        </a:rPr>
                        <a:t>395</a:t>
                      </a:r>
                      <a:endParaRPr lang="en-IN" sz="1200" b="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4330" marR="44330" marT="0" marB="0" anchor="ctr"/>
                </a:tc>
                <a:tc>
                  <a:txBody>
                    <a:bodyPr/>
                    <a:lstStyle/>
                    <a:p>
                      <a:pPr algn="ctr">
                        <a:lnSpc>
                          <a:spcPct val="107000"/>
                        </a:lnSpc>
                        <a:spcAft>
                          <a:spcPts val="800"/>
                        </a:spcAft>
                        <a:buNone/>
                      </a:pPr>
                      <a:r>
                        <a:rPr lang="en-IN" sz="1200" b="0" kern="100" dirty="0">
                          <a:effectLst/>
                        </a:rPr>
                        <a:t>1370</a:t>
                      </a:r>
                      <a:endParaRPr lang="en-IN" sz="1200" b="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4330" marR="44330" marT="0" marB="0" anchor="ctr"/>
                </a:tc>
                <a:tc>
                  <a:txBody>
                    <a:bodyPr/>
                    <a:lstStyle/>
                    <a:p>
                      <a:pPr algn="ctr">
                        <a:lnSpc>
                          <a:spcPct val="107000"/>
                        </a:lnSpc>
                        <a:spcAft>
                          <a:spcPts val="800"/>
                        </a:spcAft>
                        <a:buNone/>
                      </a:pPr>
                      <a:r>
                        <a:rPr lang="en-IN" sz="1200" b="0" kern="100" dirty="0">
                          <a:effectLst/>
                        </a:rPr>
                        <a:t>17.6</a:t>
                      </a:r>
                      <a:endParaRPr lang="en-IN" sz="1200" b="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4330" marR="44330" marT="0" marB="0" anchor="ctr"/>
                </a:tc>
                <a:tc>
                  <a:txBody>
                    <a:bodyPr/>
                    <a:lstStyle/>
                    <a:p>
                      <a:pPr algn="ctr">
                        <a:lnSpc>
                          <a:spcPct val="107000"/>
                        </a:lnSpc>
                        <a:spcAft>
                          <a:spcPts val="800"/>
                        </a:spcAft>
                        <a:buNone/>
                      </a:pPr>
                      <a:r>
                        <a:rPr lang="en-IN" sz="1200" b="0" kern="100" dirty="0">
                          <a:effectLst/>
                        </a:rPr>
                        <a:t>Virtex-6</a:t>
                      </a:r>
                      <a:endParaRPr lang="en-IN" sz="1200" b="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4330" marR="44330" marT="0" marB="0" anchor="ctr"/>
                </a:tc>
                <a:tc>
                  <a:txBody>
                    <a:bodyPr/>
                    <a:lstStyle/>
                    <a:p>
                      <a:pPr algn="ctr">
                        <a:lnSpc>
                          <a:spcPct val="107000"/>
                        </a:lnSpc>
                        <a:spcAft>
                          <a:spcPts val="800"/>
                        </a:spcAft>
                        <a:buNone/>
                      </a:pPr>
                      <a:r>
                        <a:rPr lang="en-IN" sz="1200" b="0" kern="100" dirty="0">
                          <a:effectLst/>
                        </a:rPr>
                        <a:t>Cadence Virtuoso</a:t>
                      </a:r>
                      <a:endParaRPr lang="en-IN" sz="1200" b="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4330" marR="44330" marT="0" marB="0" anchor="ctr"/>
                </a:tc>
                <a:tc>
                  <a:txBody>
                    <a:bodyPr/>
                    <a:lstStyle/>
                    <a:p>
                      <a:pPr algn="ctr">
                        <a:lnSpc>
                          <a:spcPct val="107000"/>
                        </a:lnSpc>
                        <a:spcAft>
                          <a:spcPts val="800"/>
                        </a:spcAft>
                        <a:buNone/>
                      </a:pPr>
                      <a:r>
                        <a:rPr lang="en-IN" sz="1200" b="0" kern="100" dirty="0">
                          <a:effectLst/>
                        </a:rPr>
                        <a:t>Hybrid carry adders for efficient ripple-based designs.</a:t>
                      </a:r>
                      <a:endParaRPr lang="en-IN" sz="1200" b="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4330" marR="44330" marT="0" marB="0" anchor="ctr"/>
                </a:tc>
                <a:extLst>
                  <a:ext uri="{0D108BD9-81ED-4DB2-BD59-A6C34878D82A}">
                    <a16:rowId xmlns:a16="http://schemas.microsoft.com/office/drawing/2014/main" val="2926558436"/>
                  </a:ext>
                </a:extLst>
              </a:tr>
            </a:tbl>
          </a:graphicData>
        </a:graphic>
      </p:graphicFrame>
    </p:spTree>
    <p:extLst>
      <p:ext uri="{BB962C8B-B14F-4D97-AF65-F5344CB8AC3E}">
        <p14:creationId xmlns:p14="http://schemas.microsoft.com/office/powerpoint/2010/main" val="23293721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0" descr="preencoded.png">
            <a:extLst>
              <a:ext uri="{FF2B5EF4-FFF2-40B4-BE49-F238E27FC236}">
                <a16:creationId xmlns:a16="http://schemas.microsoft.com/office/drawing/2014/main" id="{09B9F0FB-718D-CF28-B671-A655DA05B022}"/>
              </a:ext>
            </a:extLst>
          </p:cNvPr>
          <p:cNvPicPr>
            <a:picLocks noChangeAspect="1"/>
          </p:cNvPicPr>
          <p:nvPr/>
        </p:nvPicPr>
        <p:blipFill>
          <a:blip r:embed="rId2"/>
          <a:stretch>
            <a:fillRect/>
          </a:stretch>
        </p:blipFill>
        <p:spPr>
          <a:xfrm>
            <a:off x="0" y="0"/>
            <a:ext cx="14630400" cy="8229600"/>
          </a:xfrm>
          <a:prstGeom prst="rect">
            <a:avLst/>
          </a:prstGeom>
        </p:spPr>
      </p:pic>
      <p:pic>
        <p:nvPicPr>
          <p:cNvPr id="6" name="Picture 5">
            <a:extLst>
              <a:ext uri="{FF2B5EF4-FFF2-40B4-BE49-F238E27FC236}">
                <a16:creationId xmlns:a16="http://schemas.microsoft.com/office/drawing/2014/main" id="{2D433277-23E7-D4C7-98F8-4D1CE1EB395D}"/>
              </a:ext>
            </a:extLst>
          </p:cNvPr>
          <p:cNvPicPr>
            <a:picLocks noChangeAspect="1"/>
          </p:cNvPicPr>
          <p:nvPr/>
        </p:nvPicPr>
        <p:blipFill>
          <a:blip r:embed="rId3"/>
          <a:stretch>
            <a:fillRect/>
          </a:stretch>
        </p:blipFill>
        <p:spPr>
          <a:xfrm>
            <a:off x="1" y="-1"/>
            <a:ext cx="14630399" cy="8229599"/>
          </a:xfrm>
          <a:prstGeom prst="rect">
            <a:avLst/>
          </a:prstGeom>
        </p:spPr>
      </p:pic>
      <p:sp>
        <p:nvSpPr>
          <p:cNvPr id="3" name="TextBox 2">
            <a:extLst>
              <a:ext uri="{FF2B5EF4-FFF2-40B4-BE49-F238E27FC236}">
                <a16:creationId xmlns:a16="http://schemas.microsoft.com/office/drawing/2014/main" id="{0C90E778-AA8A-A2FB-9EF4-29E2712A8641}"/>
              </a:ext>
            </a:extLst>
          </p:cNvPr>
          <p:cNvSpPr txBox="1"/>
          <p:nvPr/>
        </p:nvSpPr>
        <p:spPr>
          <a:xfrm>
            <a:off x="2338754" y="401935"/>
            <a:ext cx="9753599" cy="784830"/>
          </a:xfrm>
          <a:prstGeom prst="rect">
            <a:avLst/>
          </a:prstGeom>
          <a:noFill/>
        </p:spPr>
        <p:txBody>
          <a:bodyPr wrap="square" rtlCol="0">
            <a:spAutoFit/>
          </a:bodyPr>
          <a:lstStyle/>
          <a:p>
            <a:pPr algn="ctr"/>
            <a:r>
              <a:rPr lang="en-US" sz="4500" dirty="0">
                <a:solidFill>
                  <a:schemeClr val="bg1">
                    <a:lumMod val="95000"/>
                  </a:schemeClr>
                </a:solidFill>
                <a:latin typeface="Times New Roman" panose="02020603050405020304" pitchFamily="18" charset="0"/>
                <a:cs typeface="Times New Roman" panose="02020603050405020304" pitchFamily="18" charset="0"/>
              </a:rPr>
              <a:t>Software and Tools</a:t>
            </a:r>
            <a:endParaRPr lang="en-IN" sz="4500" dirty="0">
              <a:solidFill>
                <a:schemeClr val="bg1">
                  <a:lumMod val="95000"/>
                </a:schemeClr>
              </a:solidFill>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4B517365-128F-DFE4-3C69-94B616403401}"/>
              </a:ext>
            </a:extLst>
          </p:cNvPr>
          <p:cNvSpPr txBox="1"/>
          <p:nvPr/>
        </p:nvSpPr>
        <p:spPr>
          <a:xfrm>
            <a:off x="6082557" y="5023005"/>
            <a:ext cx="7365815" cy="830997"/>
          </a:xfrm>
          <a:prstGeom prst="rect">
            <a:avLst/>
          </a:prstGeom>
          <a:noFill/>
        </p:spPr>
        <p:txBody>
          <a:bodyPr wrap="square" rtlCol="0">
            <a:spAutoFit/>
          </a:bodyPr>
          <a:lstStyle/>
          <a:p>
            <a:r>
              <a:rPr lang="en-US" sz="2400" dirty="0">
                <a:solidFill>
                  <a:schemeClr val="bg1">
                    <a:lumMod val="95000"/>
                  </a:schemeClr>
                </a:solidFill>
                <a:latin typeface="Times New Roman" panose="02020603050405020304" pitchFamily="18" charset="0"/>
                <a:cs typeface="Times New Roman" panose="02020603050405020304" pitchFamily="18" charset="0"/>
              </a:rPr>
              <a:t>Utilized for simulation and analysis, ensuring the circuit meets performance targets.</a:t>
            </a:r>
          </a:p>
        </p:txBody>
      </p:sp>
      <p:sp>
        <p:nvSpPr>
          <p:cNvPr id="8" name="Rectangle: Rounded Corners 7">
            <a:extLst>
              <a:ext uri="{FF2B5EF4-FFF2-40B4-BE49-F238E27FC236}">
                <a16:creationId xmlns:a16="http://schemas.microsoft.com/office/drawing/2014/main" id="{AF02D7B7-1488-C637-863D-3CD33DF5C880}"/>
              </a:ext>
            </a:extLst>
          </p:cNvPr>
          <p:cNvSpPr/>
          <p:nvPr/>
        </p:nvSpPr>
        <p:spPr>
          <a:xfrm>
            <a:off x="5690903" y="4848742"/>
            <a:ext cx="7962857" cy="1179525"/>
          </a:xfrm>
          <a:prstGeom prst="roundRect">
            <a:avLst/>
          </a:prstGeom>
          <a:noFill/>
          <a:ln w="952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IN"/>
          </a:p>
        </p:txBody>
      </p:sp>
      <p:sp>
        <p:nvSpPr>
          <p:cNvPr id="10" name="TextBox 9">
            <a:extLst>
              <a:ext uri="{FF2B5EF4-FFF2-40B4-BE49-F238E27FC236}">
                <a16:creationId xmlns:a16="http://schemas.microsoft.com/office/drawing/2014/main" id="{93694E10-8D59-15BF-0806-70B4472A9491}"/>
              </a:ext>
            </a:extLst>
          </p:cNvPr>
          <p:cNvSpPr txBox="1"/>
          <p:nvPr/>
        </p:nvSpPr>
        <p:spPr>
          <a:xfrm>
            <a:off x="6055588" y="2917780"/>
            <a:ext cx="7392784" cy="830997"/>
          </a:xfrm>
          <a:prstGeom prst="rect">
            <a:avLst/>
          </a:prstGeom>
          <a:noFill/>
        </p:spPr>
        <p:txBody>
          <a:bodyPr wrap="square" rtlCol="0">
            <a:spAutoFit/>
          </a:bodyPr>
          <a:lstStyle/>
          <a:p>
            <a:r>
              <a:rPr lang="en-US" sz="2400" dirty="0">
                <a:solidFill>
                  <a:schemeClr val="bg1">
                    <a:lumMod val="95000"/>
                  </a:schemeClr>
                </a:solidFill>
                <a:latin typeface="Times New Roman" panose="02020603050405020304" pitchFamily="18" charset="0"/>
                <a:cs typeface="Times New Roman" panose="02020603050405020304" pitchFamily="18" charset="0"/>
              </a:rPr>
              <a:t>Used for writing and simulating the  circuit logic and ensuring  accurate design.</a:t>
            </a:r>
          </a:p>
        </p:txBody>
      </p:sp>
      <p:sp>
        <p:nvSpPr>
          <p:cNvPr id="11" name="Rectangle: Rounded Corners 10">
            <a:extLst>
              <a:ext uri="{FF2B5EF4-FFF2-40B4-BE49-F238E27FC236}">
                <a16:creationId xmlns:a16="http://schemas.microsoft.com/office/drawing/2014/main" id="{676E907E-07B8-153C-7765-94805BFCF88E}"/>
              </a:ext>
            </a:extLst>
          </p:cNvPr>
          <p:cNvSpPr/>
          <p:nvPr/>
        </p:nvSpPr>
        <p:spPr>
          <a:xfrm>
            <a:off x="5652782" y="2757045"/>
            <a:ext cx="7962857" cy="1179525"/>
          </a:xfrm>
          <a:prstGeom prst="roundRect">
            <a:avLst/>
          </a:prstGeom>
          <a:noFill/>
          <a:ln w="952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IN"/>
          </a:p>
        </p:txBody>
      </p:sp>
      <p:sp>
        <p:nvSpPr>
          <p:cNvPr id="12" name="TextBox 11">
            <a:extLst>
              <a:ext uri="{FF2B5EF4-FFF2-40B4-BE49-F238E27FC236}">
                <a16:creationId xmlns:a16="http://schemas.microsoft.com/office/drawing/2014/main" id="{B8B1BE7B-DE95-34A2-C79C-55AC2EB5EA00}"/>
              </a:ext>
            </a:extLst>
          </p:cNvPr>
          <p:cNvSpPr txBox="1"/>
          <p:nvPr/>
        </p:nvSpPr>
        <p:spPr>
          <a:xfrm>
            <a:off x="2647117" y="3030433"/>
            <a:ext cx="1859099" cy="784830"/>
          </a:xfrm>
          <a:prstGeom prst="rect">
            <a:avLst/>
          </a:prstGeom>
          <a:noFill/>
        </p:spPr>
        <p:txBody>
          <a:bodyPr wrap="none" rtlCol="0">
            <a:spAutoFit/>
          </a:bodyPr>
          <a:lstStyle/>
          <a:p>
            <a:r>
              <a:rPr lang="en-US" sz="4500" b="1" dirty="0">
                <a:solidFill>
                  <a:srgbClr val="CC9900"/>
                </a:solidFill>
              </a:rPr>
              <a:t>Verilog</a:t>
            </a:r>
            <a:endParaRPr lang="en-IN" sz="4500" b="1" dirty="0">
              <a:solidFill>
                <a:srgbClr val="CC9900"/>
              </a:solidFill>
            </a:endParaRPr>
          </a:p>
        </p:txBody>
      </p:sp>
      <p:sp>
        <p:nvSpPr>
          <p:cNvPr id="13" name="TextBox 12">
            <a:extLst>
              <a:ext uri="{FF2B5EF4-FFF2-40B4-BE49-F238E27FC236}">
                <a16:creationId xmlns:a16="http://schemas.microsoft.com/office/drawing/2014/main" id="{A83B1E2E-6EDA-1FFE-9D88-B6DEC5315F97}"/>
              </a:ext>
            </a:extLst>
          </p:cNvPr>
          <p:cNvSpPr txBox="1"/>
          <p:nvPr/>
        </p:nvSpPr>
        <p:spPr>
          <a:xfrm>
            <a:off x="2076115" y="5093212"/>
            <a:ext cx="3275897" cy="784830"/>
          </a:xfrm>
          <a:prstGeom prst="rect">
            <a:avLst/>
          </a:prstGeom>
          <a:noFill/>
        </p:spPr>
        <p:txBody>
          <a:bodyPr wrap="none" rtlCol="0">
            <a:spAutoFit/>
          </a:bodyPr>
          <a:lstStyle/>
          <a:p>
            <a:r>
              <a:rPr lang="en-US" sz="4500" b="1" dirty="0">
                <a:solidFill>
                  <a:srgbClr val="CC9900"/>
                </a:solidFill>
              </a:rPr>
              <a:t>Xilinx Vivado</a:t>
            </a:r>
            <a:endParaRPr lang="en-IN" sz="4500" b="1" dirty="0">
              <a:solidFill>
                <a:srgbClr val="CC9900"/>
              </a:solidFill>
            </a:endParaRPr>
          </a:p>
        </p:txBody>
      </p:sp>
      <p:pic>
        <p:nvPicPr>
          <p:cNvPr id="15" name="Picture 14">
            <a:extLst>
              <a:ext uri="{FF2B5EF4-FFF2-40B4-BE49-F238E27FC236}">
                <a16:creationId xmlns:a16="http://schemas.microsoft.com/office/drawing/2014/main" id="{C6749B52-74B7-756C-F636-11BF993FD0B6}"/>
              </a:ext>
            </a:extLst>
          </p:cNvPr>
          <p:cNvPicPr>
            <a:picLocks noChangeAspect="1"/>
          </p:cNvPicPr>
          <p:nvPr/>
        </p:nvPicPr>
        <p:blipFill>
          <a:blip r:embed="rId4"/>
          <a:stretch>
            <a:fillRect/>
          </a:stretch>
        </p:blipFill>
        <p:spPr>
          <a:xfrm>
            <a:off x="776929" y="4919627"/>
            <a:ext cx="1112921" cy="1108640"/>
          </a:xfrm>
          <a:prstGeom prst="rect">
            <a:avLst/>
          </a:prstGeom>
        </p:spPr>
      </p:pic>
      <p:pic>
        <p:nvPicPr>
          <p:cNvPr id="17" name="Picture 16">
            <a:extLst>
              <a:ext uri="{FF2B5EF4-FFF2-40B4-BE49-F238E27FC236}">
                <a16:creationId xmlns:a16="http://schemas.microsoft.com/office/drawing/2014/main" id="{4A862245-A194-E2C1-AA99-8ED7884881F5}"/>
              </a:ext>
            </a:extLst>
          </p:cNvPr>
          <p:cNvPicPr>
            <a:picLocks noChangeAspect="1"/>
          </p:cNvPicPr>
          <p:nvPr/>
        </p:nvPicPr>
        <p:blipFill>
          <a:blip r:embed="rId5"/>
          <a:stretch>
            <a:fillRect/>
          </a:stretch>
        </p:blipFill>
        <p:spPr>
          <a:xfrm>
            <a:off x="567071" y="2726269"/>
            <a:ext cx="1499634" cy="1499634"/>
          </a:xfrm>
          <a:prstGeom prst="rect">
            <a:avLst/>
          </a:prstGeom>
        </p:spPr>
      </p:pic>
    </p:spTree>
    <p:extLst>
      <p:ext uri="{BB962C8B-B14F-4D97-AF65-F5344CB8AC3E}">
        <p14:creationId xmlns:p14="http://schemas.microsoft.com/office/powerpoint/2010/main" val="17908059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 0" descr="preencoded.png">
            <a:extLst>
              <a:ext uri="{FF2B5EF4-FFF2-40B4-BE49-F238E27FC236}">
                <a16:creationId xmlns:a16="http://schemas.microsoft.com/office/drawing/2014/main" id="{CA51774A-DA4C-97CC-6F4D-0561065DBF95}"/>
              </a:ext>
            </a:extLst>
          </p:cNvPr>
          <p:cNvPicPr>
            <a:picLocks noChangeAspect="1"/>
          </p:cNvPicPr>
          <p:nvPr/>
        </p:nvPicPr>
        <p:blipFill>
          <a:blip r:embed="rId2"/>
          <a:stretch>
            <a:fillRect/>
          </a:stretch>
        </p:blipFill>
        <p:spPr>
          <a:xfrm>
            <a:off x="0" y="0"/>
            <a:ext cx="14630400" cy="8229600"/>
          </a:xfrm>
          <a:prstGeom prst="rect">
            <a:avLst/>
          </a:prstGeom>
        </p:spPr>
      </p:pic>
      <p:pic>
        <p:nvPicPr>
          <p:cNvPr id="3" name="Picture 2">
            <a:extLst>
              <a:ext uri="{FF2B5EF4-FFF2-40B4-BE49-F238E27FC236}">
                <a16:creationId xmlns:a16="http://schemas.microsoft.com/office/drawing/2014/main" id="{23B5C5E0-84D7-608A-3AFE-1FDDB72CFECA}"/>
              </a:ext>
            </a:extLst>
          </p:cNvPr>
          <p:cNvPicPr>
            <a:picLocks noChangeAspect="1"/>
          </p:cNvPicPr>
          <p:nvPr/>
        </p:nvPicPr>
        <p:blipFill>
          <a:blip r:embed="rId3"/>
          <a:stretch>
            <a:fillRect/>
          </a:stretch>
        </p:blipFill>
        <p:spPr>
          <a:xfrm>
            <a:off x="0" y="0"/>
            <a:ext cx="14630400" cy="8229600"/>
          </a:xfrm>
          <a:prstGeom prst="rect">
            <a:avLst/>
          </a:prstGeom>
        </p:spPr>
      </p:pic>
      <p:sp>
        <p:nvSpPr>
          <p:cNvPr id="6" name="TextBox 5">
            <a:extLst>
              <a:ext uri="{FF2B5EF4-FFF2-40B4-BE49-F238E27FC236}">
                <a16:creationId xmlns:a16="http://schemas.microsoft.com/office/drawing/2014/main" id="{4E77F907-D4DB-58FF-69B4-FE8D404677CF}"/>
              </a:ext>
            </a:extLst>
          </p:cNvPr>
          <p:cNvSpPr txBox="1"/>
          <p:nvPr/>
        </p:nvSpPr>
        <p:spPr>
          <a:xfrm>
            <a:off x="311237" y="236598"/>
            <a:ext cx="5943601" cy="523220"/>
          </a:xfrm>
          <a:prstGeom prst="rect">
            <a:avLst/>
          </a:prstGeom>
          <a:noFill/>
        </p:spPr>
        <p:txBody>
          <a:bodyPr wrap="square" rtlCol="0">
            <a:spAutoFit/>
          </a:bodyPr>
          <a:lstStyle/>
          <a:p>
            <a:r>
              <a:rPr lang="en-IN" sz="2800" dirty="0">
                <a:solidFill>
                  <a:schemeClr val="accent4"/>
                </a:solidFill>
                <a:latin typeface="Times New Roman" panose="02020603050405020304" pitchFamily="18" charset="0"/>
                <a:cs typeface="Times New Roman" panose="02020603050405020304" pitchFamily="18" charset="0"/>
              </a:rPr>
              <a:t>Drawbacks of Conventional Adders:</a:t>
            </a:r>
          </a:p>
        </p:txBody>
      </p:sp>
      <p:sp>
        <p:nvSpPr>
          <p:cNvPr id="7" name="TextBox 6">
            <a:extLst>
              <a:ext uri="{FF2B5EF4-FFF2-40B4-BE49-F238E27FC236}">
                <a16:creationId xmlns:a16="http://schemas.microsoft.com/office/drawing/2014/main" id="{34E2FA63-593F-C0A1-4254-14DE165706A2}"/>
              </a:ext>
            </a:extLst>
          </p:cNvPr>
          <p:cNvSpPr txBox="1"/>
          <p:nvPr/>
        </p:nvSpPr>
        <p:spPr>
          <a:xfrm>
            <a:off x="244991" y="892328"/>
            <a:ext cx="13597843" cy="2723823"/>
          </a:xfrm>
          <a:prstGeom prst="rect">
            <a:avLst/>
          </a:prstGeom>
          <a:noFill/>
        </p:spPr>
        <p:txBody>
          <a:bodyPr wrap="square" rtlCol="0">
            <a:spAutoFit/>
          </a:bodyPr>
          <a:lstStyle/>
          <a:p>
            <a:pPr marL="342900" indent="-342900">
              <a:buFont typeface="Arial" panose="020B0604020202020204" pitchFamily="34" charset="0"/>
              <a:buChar char="•"/>
            </a:pPr>
            <a:r>
              <a:rPr lang="en-US" sz="2500" dirty="0">
                <a:solidFill>
                  <a:schemeClr val="accent4">
                    <a:lumMod val="20000"/>
                    <a:lumOff val="80000"/>
                  </a:schemeClr>
                </a:solidFill>
                <a:latin typeface="Times New Roman" panose="02020603050405020304" pitchFamily="18" charset="0"/>
                <a:cs typeface="Times New Roman" panose="02020603050405020304" pitchFamily="18" charset="0"/>
              </a:rPr>
              <a:t>Slow Performance: </a:t>
            </a:r>
            <a:r>
              <a:rPr lang="en-US" sz="2400" dirty="0">
                <a:solidFill>
                  <a:schemeClr val="bg1"/>
                </a:solidFill>
                <a:latin typeface="Times New Roman" panose="02020603050405020304" pitchFamily="18" charset="0"/>
                <a:cs typeface="Times New Roman" panose="02020603050405020304" pitchFamily="18" charset="0"/>
              </a:rPr>
              <a:t>Conventional adders often suffer from slow computation speeds, especially as the bit-width increases.</a:t>
            </a:r>
          </a:p>
          <a:p>
            <a:pPr marL="342900" indent="-342900">
              <a:buFont typeface="Arial" panose="020B0604020202020204" pitchFamily="34" charset="0"/>
              <a:buChar char="•"/>
            </a:pPr>
            <a:r>
              <a:rPr lang="en-US" sz="2500" dirty="0">
                <a:solidFill>
                  <a:schemeClr val="accent4">
                    <a:lumMod val="20000"/>
                    <a:lumOff val="80000"/>
                  </a:schemeClr>
                </a:solidFill>
                <a:latin typeface="Times New Roman" panose="02020603050405020304" pitchFamily="18" charset="0"/>
                <a:cs typeface="Times New Roman" panose="02020603050405020304" pitchFamily="18" charset="0"/>
              </a:rPr>
              <a:t>Increased Complexity</a:t>
            </a:r>
            <a:r>
              <a:rPr lang="en-US" sz="2400" dirty="0">
                <a:solidFill>
                  <a:schemeClr val="bg1"/>
                </a:solidFill>
              </a:rPr>
              <a:t>: </a:t>
            </a:r>
            <a:r>
              <a:rPr lang="en-US" sz="2400" dirty="0">
                <a:solidFill>
                  <a:schemeClr val="bg1"/>
                </a:solidFill>
                <a:latin typeface="Times New Roman" panose="02020603050405020304" pitchFamily="18" charset="0"/>
                <a:cs typeface="Times New Roman" panose="02020603050405020304" pitchFamily="18" charset="0"/>
              </a:rPr>
              <a:t>Some traditional adders are complex, requiring more space and power, which can be inefficient in larger designs</a:t>
            </a:r>
            <a:r>
              <a:rPr lang="en-US" sz="2400" dirty="0">
                <a:solidFill>
                  <a:schemeClr val="bg1"/>
                </a:solidFill>
              </a:rPr>
              <a:t>.</a:t>
            </a:r>
          </a:p>
          <a:p>
            <a:pPr marL="342900" indent="-342900">
              <a:buFont typeface="Arial" panose="020B0604020202020204" pitchFamily="34" charset="0"/>
              <a:buChar char="•"/>
            </a:pPr>
            <a:r>
              <a:rPr lang="en-US" sz="2500" b="1" dirty="0">
                <a:solidFill>
                  <a:schemeClr val="accent4">
                    <a:lumMod val="20000"/>
                    <a:lumOff val="80000"/>
                  </a:schemeClr>
                </a:solidFill>
                <a:latin typeface="Times New Roman" panose="02020603050405020304" pitchFamily="18" charset="0"/>
                <a:cs typeface="Times New Roman" panose="02020603050405020304" pitchFamily="18" charset="0"/>
              </a:rPr>
              <a:t>Limited Scalability</a:t>
            </a:r>
            <a:r>
              <a:rPr lang="en-US" sz="2500" dirty="0">
                <a:solidFill>
                  <a:schemeClr val="accent4">
                    <a:lumMod val="20000"/>
                    <a:lumOff val="80000"/>
                  </a:schemeClr>
                </a:solidFill>
                <a:latin typeface="Times New Roman" panose="02020603050405020304" pitchFamily="18" charset="0"/>
                <a:cs typeface="Times New Roman" panose="02020603050405020304" pitchFamily="18" charset="0"/>
              </a:rPr>
              <a:t>: </a:t>
            </a:r>
            <a:r>
              <a:rPr lang="en-US" sz="2400" dirty="0">
                <a:solidFill>
                  <a:schemeClr val="bg1"/>
                </a:solidFill>
                <a:latin typeface="Times New Roman" panose="02020603050405020304" pitchFamily="18" charset="0"/>
                <a:cs typeface="Times New Roman" panose="02020603050405020304" pitchFamily="18" charset="0"/>
              </a:rPr>
              <a:t>Conventional adders may not scale well for larger bit designs, making them less suitable for modern, high-performance applications</a:t>
            </a:r>
            <a:r>
              <a:rPr lang="en-US" sz="2400" dirty="0"/>
              <a:t>.</a:t>
            </a:r>
            <a:endParaRPr lang="en-US" sz="2400" dirty="0">
              <a:solidFill>
                <a:schemeClr val="bg1"/>
              </a:solidFill>
              <a:latin typeface="Times New Roman" panose="02020603050405020304" pitchFamily="18" charset="0"/>
              <a:cs typeface="Times New Roman" panose="02020603050405020304" pitchFamily="18" charset="0"/>
            </a:endParaRPr>
          </a:p>
          <a:p>
            <a:endParaRPr lang="en-IN" sz="2400" dirty="0">
              <a:solidFill>
                <a:schemeClr val="bg1"/>
              </a:solidFill>
              <a:latin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id="{BF505C08-A6C9-9D8C-A909-F0F6CB0439DF}"/>
              </a:ext>
            </a:extLst>
          </p:cNvPr>
          <p:cNvSpPr txBox="1"/>
          <p:nvPr/>
        </p:nvSpPr>
        <p:spPr>
          <a:xfrm>
            <a:off x="311239" y="3796133"/>
            <a:ext cx="5639569" cy="523220"/>
          </a:xfrm>
          <a:prstGeom prst="rect">
            <a:avLst/>
          </a:prstGeom>
          <a:noFill/>
        </p:spPr>
        <p:txBody>
          <a:bodyPr wrap="square" rtlCol="0">
            <a:spAutoFit/>
          </a:bodyPr>
          <a:lstStyle/>
          <a:p>
            <a:r>
              <a:rPr lang="en-IN" sz="2800" dirty="0">
                <a:solidFill>
                  <a:schemeClr val="accent4"/>
                </a:solidFill>
                <a:latin typeface="Times New Roman" panose="02020603050405020304" pitchFamily="18" charset="0"/>
                <a:cs typeface="Times New Roman" panose="02020603050405020304" pitchFamily="18" charset="0"/>
              </a:rPr>
              <a:t>Why Choose Hybrid Adders?</a:t>
            </a:r>
          </a:p>
        </p:txBody>
      </p:sp>
      <p:sp>
        <p:nvSpPr>
          <p:cNvPr id="15" name="TextBox 14">
            <a:extLst>
              <a:ext uri="{FF2B5EF4-FFF2-40B4-BE49-F238E27FC236}">
                <a16:creationId xmlns:a16="http://schemas.microsoft.com/office/drawing/2014/main" id="{26CBEA01-DE54-6F39-58EB-437FFBA068C3}"/>
              </a:ext>
            </a:extLst>
          </p:cNvPr>
          <p:cNvSpPr txBox="1"/>
          <p:nvPr/>
        </p:nvSpPr>
        <p:spPr>
          <a:xfrm>
            <a:off x="276652" y="4329660"/>
            <a:ext cx="13744148" cy="2354491"/>
          </a:xfrm>
          <a:prstGeom prst="rect">
            <a:avLst/>
          </a:prstGeom>
          <a:noFill/>
        </p:spPr>
        <p:txBody>
          <a:bodyPr wrap="square" rtlCol="0">
            <a:spAutoFit/>
          </a:bodyPr>
          <a:lstStyle/>
          <a:p>
            <a:pPr marL="285750" indent="-285750">
              <a:buFont typeface="Arial" panose="020B0604020202020204" pitchFamily="34" charset="0"/>
              <a:buChar char="•"/>
            </a:pPr>
            <a:r>
              <a:rPr lang="en-IN" sz="2500" b="1" dirty="0">
                <a:solidFill>
                  <a:schemeClr val="accent4">
                    <a:lumMod val="20000"/>
                    <a:lumOff val="80000"/>
                  </a:schemeClr>
                </a:solidFill>
                <a:latin typeface="Times New Roman" panose="02020603050405020304" pitchFamily="18" charset="0"/>
                <a:cs typeface="Times New Roman" panose="02020603050405020304" pitchFamily="18" charset="0"/>
              </a:rPr>
              <a:t>Faster and More Efficient</a:t>
            </a:r>
            <a:r>
              <a:rPr lang="en-IN" sz="2500" dirty="0">
                <a:solidFill>
                  <a:schemeClr val="accent4">
                    <a:lumMod val="20000"/>
                    <a:lumOff val="80000"/>
                  </a:schemeClr>
                </a:solidFill>
                <a:latin typeface="Times New Roman" panose="02020603050405020304" pitchFamily="18" charset="0"/>
                <a:cs typeface="Times New Roman" panose="02020603050405020304" pitchFamily="18" charset="0"/>
              </a:rPr>
              <a:t>: </a:t>
            </a:r>
            <a:r>
              <a:rPr lang="en-US" sz="2400" dirty="0">
                <a:solidFill>
                  <a:schemeClr val="bg1"/>
                </a:solidFill>
                <a:latin typeface="Times New Roman" panose="02020603050405020304" pitchFamily="18" charset="0"/>
                <a:cs typeface="Times New Roman" panose="02020603050405020304" pitchFamily="18" charset="0"/>
              </a:rPr>
              <a:t>Hybrid adders combine the best features of different adder types to achieve faster calculations with less power and space.</a:t>
            </a:r>
            <a:r>
              <a:rPr lang="en-IN" sz="2400" dirty="0">
                <a:solidFill>
                  <a:schemeClr val="bg1"/>
                </a:solidFill>
                <a:latin typeface="Times New Roman" panose="02020603050405020304" pitchFamily="18" charset="0"/>
                <a:cs typeface="Times New Roman" panose="02020603050405020304" pitchFamily="18" charset="0"/>
              </a:rPr>
              <a:t> </a:t>
            </a:r>
          </a:p>
          <a:p>
            <a:pPr marL="285750" indent="-285750">
              <a:buFont typeface="Arial" panose="020B0604020202020204" pitchFamily="34" charset="0"/>
              <a:buChar char="•"/>
            </a:pPr>
            <a:r>
              <a:rPr lang="en-IN" sz="2500" b="1" dirty="0">
                <a:solidFill>
                  <a:schemeClr val="accent4">
                    <a:lumMod val="20000"/>
                    <a:lumOff val="80000"/>
                  </a:schemeClr>
                </a:solidFill>
                <a:latin typeface="Times New Roman" panose="02020603050405020304" pitchFamily="18" charset="0"/>
                <a:cs typeface="Times New Roman" panose="02020603050405020304" pitchFamily="18" charset="0"/>
              </a:rPr>
              <a:t>Better Scalability</a:t>
            </a:r>
            <a:r>
              <a:rPr lang="en-IN" sz="2500" dirty="0">
                <a:solidFill>
                  <a:schemeClr val="accent4">
                    <a:lumMod val="20000"/>
                    <a:lumOff val="80000"/>
                  </a:schemeClr>
                </a:solidFill>
                <a:latin typeface="Times New Roman" panose="02020603050405020304" pitchFamily="18" charset="0"/>
                <a:cs typeface="Times New Roman" panose="02020603050405020304" pitchFamily="18" charset="0"/>
              </a:rPr>
              <a:t>: </a:t>
            </a:r>
            <a:r>
              <a:rPr lang="en-US" sz="2400" dirty="0">
                <a:solidFill>
                  <a:schemeClr val="bg1"/>
                </a:solidFill>
                <a:latin typeface="Times New Roman" panose="02020603050405020304" pitchFamily="18" charset="0"/>
                <a:cs typeface="Times New Roman" panose="02020603050405020304" pitchFamily="18" charset="0"/>
              </a:rPr>
              <a:t>They are more suitable for larger designs, making them ideal for high-speed, modern applications.</a:t>
            </a:r>
          </a:p>
          <a:p>
            <a:pPr marL="285750" indent="-285750">
              <a:buFont typeface="Arial" panose="020B0604020202020204" pitchFamily="34" charset="0"/>
              <a:buChar char="•"/>
            </a:pPr>
            <a:r>
              <a:rPr lang="en-US" sz="2500" b="1" dirty="0">
                <a:solidFill>
                  <a:schemeClr val="accent4">
                    <a:lumMod val="20000"/>
                    <a:lumOff val="80000"/>
                  </a:schemeClr>
                </a:solidFill>
                <a:latin typeface="Times New Roman" panose="02020603050405020304" pitchFamily="18" charset="0"/>
                <a:cs typeface="Times New Roman" panose="02020603050405020304" pitchFamily="18" charset="0"/>
              </a:rPr>
              <a:t>Optimized Design</a:t>
            </a:r>
            <a:r>
              <a:rPr lang="en-US" sz="2400" dirty="0">
                <a:solidFill>
                  <a:schemeClr val="bg1"/>
                </a:solidFill>
                <a:latin typeface="Times New Roman" panose="02020603050405020304" pitchFamily="18" charset="0"/>
                <a:cs typeface="Times New Roman" panose="02020603050405020304" pitchFamily="18" charset="0"/>
              </a:rPr>
              <a:t>: Hybrid adders strike a balance between speed, complexity, and power consumption, offering an overall more efficient solution.</a:t>
            </a:r>
            <a:endParaRPr lang="en-IN" sz="24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736304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BD9E6E-5483-452E-CF8B-ED0F4B063995}"/>
            </a:ext>
          </a:extLst>
        </p:cNvPr>
        <p:cNvGrpSpPr/>
        <p:nvPr/>
      </p:nvGrpSpPr>
      <p:grpSpPr>
        <a:xfrm>
          <a:off x="0" y="0"/>
          <a:ext cx="0" cy="0"/>
          <a:chOff x="0" y="0"/>
          <a:chExt cx="0" cy="0"/>
        </a:xfrm>
      </p:grpSpPr>
      <p:pic>
        <p:nvPicPr>
          <p:cNvPr id="9" name="Image 0" descr="preencoded.png">
            <a:extLst>
              <a:ext uri="{FF2B5EF4-FFF2-40B4-BE49-F238E27FC236}">
                <a16:creationId xmlns:a16="http://schemas.microsoft.com/office/drawing/2014/main" id="{CEBE8909-17DB-A75E-4474-0150519A4E15}"/>
              </a:ext>
            </a:extLst>
          </p:cNvPr>
          <p:cNvPicPr>
            <a:picLocks noChangeAspect="1"/>
          </p:cNvPicPr>
          <p:nvPr/>
        </p:nvPicPr>
        <p:blipFill>
          <a:blip r:embed="rId2"/>
          <a:stretch>
            <a:fillRect/>
          </a:stretch>
        </p:blipFill>
        <p:spPr>
          <a:xfrm>
            <a:off x="0" y="0"/>
            <a:ext cx="14630400" cy="8229600"/>
          </a:xfrm>
          <a:prstGeom prst="rect">
            <a:avLst/>
          </a:prstGeom>
        </p:spPr>
      </p:pic>
      <p:pic>
        <p:nvPicPr>
          <p:cNvPr id="3" name="Picture 2">
            <a:extLst>
              <a:ext uri="{FF2B5EF4-FFF2-40B4-BE49-F238E27FC236}">
                <a16:creationId xmlns:a16="http://schemas.microsoft.com/office/drawing/2014/main" id="{D57A0EDA-3AD1-F2A4-64C2-5BFD2B515815}"/>
              </a:ext>
            </a:extLst>
          </p:cNvPr>
          <p:cNvPicPr>
            <a:picLocks noChangeAspect="1"/>
          </p:cNvPicPr>
          <p:nvPr/>
        </p:nvPicPr>
        <p:blipFill>
          <a:blip r:embed="rId3"/>
          <a:stretch>
            <a:fillRect/>
          </a:stretch>
        </p:blipFill>
        <p:spPr>
          <a:xfrm>
            <a:off x="0" y="0"/>
            <a:ext cx="14630400" cy="8229600"/>
          </a:xfrm>
          <a:prstGeom prst="rect">
            <a:avLst/>
          </a:prstGeom>
        </p:spPr>
      </p:pic>
      <p:sp>
        <p:nvSpPr>
          <p:cNvPr id="6" name="TextBox 5">
            <a:extLst>
              <a:ext uri="{FF2B5EF4-FFF2-40B4-BE49-F238E27FC236}">
                <a16:creationId xmlns:a16="http://schemas.microsoft.com/office/drawing/2014/main" id="{83BD1548-8972-B270-1387-36169A98DAEF}"/>
              </a:ext>
            </a:extLst>
          </p:cNvPr>
          <p:cNvSpPr txBox="1"/>
          <p:nvPr/>
        </p:nvSpPr>
        <p:spPr>
          <a:xfrm>
            <a:off x="4343399" y="267194"/>
            <a:ext cx="5943601" cy="523220"/>
          </a:xfrm>
          <a:prstGeom prst="rect">
            <a:avLst/>
          </a:prstGeom>
          <a:noFill/>
        </p:spPr>
        <p:txBody>
          <a:bodyPr wrap="square" rtlCol="0">
            <a:spAutoFit/>
          </a:bodyPr>
          <a:lstStyle/>
          <a:p>
            <a:pPr algn="ctr"/>
            <a:r>
              <a:rPr lang="en-IN" sz="2800" dirty="0">
                <a:solidFill>
                  <a:schemeClr val="bg1"/>
                </a:solidFill>
                <a:latin typeface="Times New Roman" panose="02020603050405020304" pitchFamily="18" charset="0"/>
                <a:cs typeface="Times New Roman" panose="02020603050405020304" pitchFamily="18" charset="0"/>
              </a:rPr>
              <a:t>Hybrid Adder Design</a:t>
            </a:r>
          </a:p>
        </p:txBody>
      </p:sp>
      <p:sp>
        <p:nvSpPr>
          <p:cNvPr id="7" name="TextBox 6">
            <a:extLst>
              <a:ext uri="{FF2B5EF4-FFF2-40B4-BE49-F238E27FC236}">
                <a16:creationId xmlns:a16="http://schemas.microsoft.com/office/drawing/2014/main" id="{9AC129B9-1E61-F730-3364-B6606B4F0B4F}"/>
              </a:ext>
            </a:extLst>
          </p:cNvPr>
          <p:cNvSpPr txBox="1"/>
          <p:nvPr/>
        </p:nvSpPr>
        <p:spPr>
          <a:xfrm>
            <a:off x="349804" y="1003403"/>
            <a:ext cx="14036755" cy="4632037"/>
          </a:xfrm>
          <a:prstGeom prst="rect">
            <a:avLst/>
          </a:prstGeom>
          <a:noFill/>
        </p:spPr>
        <p:txBody>
          <a:bodyPr wrap="square" rtlCol="0">
            <a:spAutoFit/>
          </a:bodyPr>
          <a:lstStyle/>
          <a:p>
            <a:pPr marL="342900" indent="-342900" algn="just">
              <a:buFont typeface="Arial" panose="020B0604020202020204" pitchFamily="34" charset="0"/>
              <a:buChar char="•"/>
            </a:pPr>
            <a:r>
              <a:rPr lang="en-IN" sz="2400" dirty="0">
                <a:solidFill>
                  <a:schemeClr val="bg1"/>
                </a:solidFill>
                <a:effectLst/>
                <a:latin typeface="Times New Roman" panose="02020603050405020304" pitchFamily="18" charset="0"/>
                <a:ea typeface="Times New Roman" panose="02020603050405020304" pitchFamily="18" charset="0"/>
              </a:rPr>
              <a:t>Adders are fundamental components in digital arithmetic circuits, widely used in digital signal processing (DSP),</a:t>
            </a:r>
            <a:r>
              <a:rPr lang="en-IN" sz="2400" dirty="0">
                <a:solidFill>
                  <a:srgbClr val="202020"/>
                </a:solidFill>
                <a:effectLst/>
                <a:latin typeface="Times New Roman" panose="02020603050405020304" pitchFamily="18" charset="0"/>
                <a:ea typeface="Times New Roman" panose="02020603050405020304" pitchFamily="18" charset="0"/>
              </a:rPr>
              <a:t> </a:t>
            </a:r>
            <a:r>
              <a:rPr lang="en-IN" sz="2400" dirty="0">
                <a:solidFill>
                  <a:schemeClr val="bg1"/>
                </a:solidFill>
                <a:latin typeface="Times New Roman" panose="02020603050405020304" pitchFamily="18" charset="0"/>
              </a:rPr>
              <a:t>microprocessors, and arithmetic logic units (ALUs). </a:t>
            </a:r>
          </a:p>
          <a:p>
            <a:endParaRPr lang="en-IN" sz="2400" dirty="0">
              <a:solidFill>
                <a:schemeClr val="bg1"/>
              </a:solidFill>
              <a:latin typeface="Times New Roman" panose="02020603050405020304" pitchFamily="18" charset="0"/>
            </a:endParaRPr>
          </a:p>
          <a:p>
            <a:pPr marL="457200" indent="-457200">
              <a:buFont typeface="Arial" panose="020B0604020202020204" pitchFamily="34" charset="0"/>
              <a:buChar char="•"/>
            </a:pPr>
            <a:r>
              <a:rPr lang="en-IN" sz="2400" dirty="0">
                <a:solidFill>
                  <a:schemeClr val="bg1"/>
                </a:solidFill>
                <a:latin typeface="Times New Roman" panose="02020603050405020304" pitchFamily="18" charset="0"/>
              </a:rPr>
              <a:t>The efficiency of an adder depends on three key parameters:</a:t>
            </a:r>
          </a:p>
          <a:p>
            <a:pPr marL="800100" lvl="1" indent="-342900">
              <a:lnSpc>
                <a:spcPct val="150000"/>
              </a:lnSpc>
              <a:buFont typeface="Symbol" panose="05050102010706020507" pitchFamily="18" charset="2"/>
              <a:buChar char=""/>
            </a:pPr>
            <a:r>
              <a:rPr lang="en-IN" sz="2200" b="1" dirty="0">
                <a:solidFill>
                  <a:schemeClr val="bg1"/>
                </a:solidFill>
                <a:latin typeface="Times New Roman" panose="02020603050405020304" pitchFamily="18" charset="0"/>
              </a:rPr>
              <a:t>Speed (Propagation Delay): </a:t>
            </a:r>
            <a:r>
              <a:rPr lang="en-IN" sz="2200" dirty="0">
                <a:solidFill>
                  <a:schemeClr val="bg1"/>
                </a:solidFill>
                <a:latin typeface="Times New Roman" panose="02020603050405020304" pitchFamily="18" charset="0"/>
              </a:rPr>
              <a:t>Determines how fast the adder produces the sum.</a:t>
            </a:r>
          </a:p>
          <a:p>
            <a:pPr marL="800100" lvl="1" indent="-342900" algn="just">
              <a:lnSpc>
                <a:spcPct val="150000"/>
              </a:lnSpc>
              <a:buFont typeface="Symbol" panose="05050102010706020507" pitchFamily="18" charset="2"/>
              <a:buChar char=""/>
            </a:pPr>
            <a:r>
              <a:rPr lang="en-IN" sz="2200" b="1" dirty="0">
                <a:solidFill>
                  <a:schemeClr val="bg1"/>
                </a:solidFill>
                <a:latin typeface="Times New Roman" panose="02020603050405020304" pitchFamily="18" charset="0"/>
              </a:rPr>
              <a:t>Power Consumption: </a:t>
            </a:r>
            <a:r>
              <a:rPr lang="en-IN" sz="2200" dirty="0">
                <a:solidFill>
                  <a:schemeClr val="bg1"/>
                </a:solidFill>
                <a:latin typeface="Times New Roman" panose="02020603050405020304" pitchFamily="18" charset="0"/>
              </a:rPr>
              <a:t>Essential for energy-efficient and battery-operated applications.</a:t>
            </a:r>
          </a:p>
          <a:p>
            <a:pPr marL="800100" lvl="1" indent="-342900" algn="just">
              <a:lnSpc>
                <a:spcPct val="150000"/>
              </a:lnSpc>
              <a:buFont typeface="Symbol" panose="05050102010706020507" pitchFamily="18" charset="2"/>
              <a:buChar char=""/>
            </a:pPr>
            <a:r>
              <a:rPr lang="en-IN" sz="2200" b="1" dirty="0">
                <a:solidFill>
                  <a:schemeClr val="bg1"/>
                </a:solidFill>
                <a:latin typeface="Times New Roman" panose="02020603050405020304" pitchFamily="18" charset="0"/>
              </a:rPr>
              <a:t>Area Utilization: </a:t>
            </a:r>
            <a:r>
              <a:rPr lang="en-IN" sz="2200" dirty="0">
                <a:solidFill>
                  <a:schemeClr val="bg1"/>
                </a:solidFill>
                <a:latin typeface="Times New Roman" panose="02020603050405020304" pitchFamily="18" charset="0"/>
              </a:rPr>
              <a:t>Defines how much silicon real estate the adder occupies.</a:t>
            </a:r>
          </a:p>
          <a:p>
            <a:pPr marL="342900" indent="-342900">
              <a:buFont typeface="Arial" panose="020B0604020202020204" pitchFamily="34" charset="0"/>
              <a:buChar char="•"/>
            </a:pPr>
            <a:endParaRPr lang="en-IN" sz="2800" dirty="0">
              <a:solidFill>
                <a:schemeClr val="bg1"/>
              </a:solidFill>
              <a:latin typeface="Times New Roman" panose="02020603050405020304" pitchFamily="18" charset="0"/>
            </a:endParaRPr>
          </a:p>
          <a:p>
            <a:pPr marL="457200" indent="-457200" algn="just">
              <a:buFont typeface="Arial" panose="020B0604020202020204" pitchFamily="34" charset="0"/>
              <a:buChar char="•"/>
            </a:pPr>
            <a:r>
              <a:rPr lang="en-IN" sz="2400" dirty="0">
                <a:solidFill>
                  <a:schemeClr val="bg1"/>
                </a:solidFill>
                <a:latin typeface="Times New Roman" panose="02020603050405020304" pitchFamily="18" charset="0"/>
              </a:rPr>
              <a:t>Among different adder architectures like Ripple Carry Adder (RCA), Carry-Select Adder (CSA), Parallel-Prefix Adders have emerged as a high-performance solution due to their ability to compute carry signals efficiently. </a:t>
            </a:r>
          </a:p>
        </p:txBody>
      </p:sp>
      <p:sp>
        <p:nvSpPr>
          <p:cNvPr id="2" name="Rectangle 1">
            <a:extLst>
              <a:ext uri="{FF2B5EF4-FFF2-40B4-BE49-F238E27FC236}">
                <a16:creationId xmlns:a16="http://schemas.microsoft.com/office/drawing/2014/main" id="{5CC48742-AE42-3909-76F3-31E16B725F99}"/>
              </a:ext>
            </a:extLst>
          </p:cNvPr>
          <p:cNvSpPr/>
          <p:nvPr/>
        </p:nvSpPr>
        <p:spPr>
          <a:xfrm>
            <a:off x="1405127" y="6280173"/>
            <a:ext cx="2938272" cy="86563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800" b="1">
                <a:solidFill>
                  <a:srgbClr val="202020"/>
                </a:solidFill>
                <a:effectLst/>
                <a:latin typeface="Times New Roman" panose="02020603050405020304" pitchFamily="18" charset="0"/>
                <a:ea typeface="Times New Roman" panose="02020603050405020304" pitchFamily="18" charset="0"/>
              </a:rPr>
              <a:t>Pre-Processing Stage</a:t>
            </a:r>
            <a:endParaRPr lang="en-IN" sz="1800">
              <a:effectLst/>
              <a:latin typeface="Times New Roman" panose="02020603050405020304" pitchFamily="18" charset="0"/>
              <a:ea typeface="Times New Roman" panose="02020603050405020304" pitchFamily="18" charset="0"/>
            </a:endParaRPr>
          </a:p>
        </p:txBody>
      </p:sp>
      <p:sp>
        <p:nvSpPr>
          <p:cNvPr id="4" name="Rectangle 3">
            <a:extLst>
              <a:ext uri="{FF2B5EF4-FFF2-40B4-BE49-F238E27FC236}">
                <a16:creationId xmlns:a16="http://schemas.microsoft.com/office/drawing/2014/main" id="{9101A062-B1A7-83FA-E611-8E7FA06B3649}"/>
              </a:ext>
            </a:extLst>
          </p:cNvPr>
          <p:cNvSpPr/>
          <p:nvPr/>
        </p:nvSpPr>
        <p:spPr>
          <a:xfrm>
            <a:off x="5455920" y="6259487"/>
            <a:ext cx="2938272" cy="86563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800" b="1">
                <a:solidFill>
                  <a:srgbClr val="202020"/>
                </a:solidFill>
                <a:effectLst/>
                <a:latin typeface="Times New Roman" panose="02020603050405020304" pitchFamily="18" charset="0"/>
                <a:ea typeface="Times New Roman" panose="02020603050405020304" pitchFamily="18" charset="0"/>
              </a:rPr>
              <a:t>Carry Generation</a:t>
            </a:r>
            <a:endParaRPr lang="en-IN" sz="1800">
              <a:effectLst/>
              <a:latin typeface="Times New Roman" panose="02020603050405020304" pitchFamily="18" charset="0"/>
              <a:ea typeface="Times New Roman" panose="02020603050405020304" pitchFamily="18" charset="0"/>
            </a:endParaRPr>
          </a:p>
        </p:txBody>
      </p:sp>
      <p:sp>
        <p:nvSpPr>
          <p:cNvPr id="5" name="Rectangle 4">
            <a:extLst>
              <a:ext uri="{FF2B5EF4-FFF2-40B4-BE49-F238E27FC236}">
                <a16:creationId xmlns:a16="http://schemas.microsoft.com/office/drawing/2014/main" id="{D7683EE8-D0B6-290C-0C0C-D8FE6BF10098}"/>
              </a:ext>
            </a:extLst>
          </p:cNvPr>
          <p:cNvSpPr/>
          <p:nvPr/>
        </p:nvSpPr>
        <p:spPr>
          <a:xfrm>
            <a:off x="9506713" y="6259487"/>
            <a:ext cx="2938272" cy="86563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800" b="1">
                <a:solidFill>
                  <a:srgbClr val="202020"/>
                </a:solidFill>
                <a:effectLst/>
                <a:latin typeface="Times New Roman" panose="02020603050405020304" pitchFamily="18" charset="0"/>
                <a:ea typeface="Times New Roman" panose="02020603050405020304" pitchFamily="18" charset="0"/>
              </a:rPr>
              <a:t>Sum Computation</a:t>
            </a:r>
            <a:endParaRPr lang="en-IN" sz="1800">
              <a:effectLst/>
              <a:latin typeface="Times New Roman" panose="02020603050405020304" pitchFamily="18" charset="0"/>
              <a:ea typeface="Times New Roman" panose="02020603050405020304" pitchFamily="18" charset="0"/>
            </a:endParaRPr>
          </a:p>
        </p:txBody>
      </p:sp>
      <p:sp>
        <p:nvSpPr>
          <p:cNvPr id="14" name="Arrow: Right 13">
            <a:extLst>
              <a:ext uri="{FF2B5EF4-FFF2-40B4-BE49-F238E27FC236}">
                <a16:creationId xmlns:a16="http://schemas.microsoft.com/office/drawing/2014/main" id="{66F4261A-3615-524A-D9D2-9B52376D382E}"/>
              </a:ext>
            </a:extLst>
          </p:cNvPr>
          <p:cNvSpPr/>
          <p:nvPr/>
        </p:nvSpPr>
        <p:spPr>
          <a:xfrm>
            <a:off x="4343399" y="6568740"/>
            <a:ext cx="1112521" cy="30175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Arrow: Right 14">
            <a:extLst>
              <a:ext uri="{FF2B5EF4-FFF2-40B4-BE49-F238E27FC236}">
                <a16:creationId xmlns:a16="http://schemas.microsoft.com/office/drawing/2014/main" id="{FB96FF98-96B6-A621-8E96-9B9F34DC646C}"/>
              </a:ext>
            </a:extLst>
          </p:cNvPr>
          <p:cNvSpPr/>
          <p:nvPr/>
        </p:nvSpPr>
        <p:spPr>
          <a:xfrm>
            <a:off x="8394192" y="6550751"/>
            <a:ext cx="1112521" cy="30175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C79C4D3F-02CC-6AE1-66C9-61EFB4648C75}"/>
              </a:ext>
            </a:extLst>
          </p:cNvPr>
          <p:cNvSpPr txBox="1"/>
          <p:nvPr/>
        </p:nvSpPr>
        <p:spPr>
          <a:xfrm>
            <a:off x="4437888" y="7510272"/>
            <a:ext cx="5181600" cy="369332"/>
          </a:xfrm>
          <a:prstGeom prst="rect">
            <a:avLst/>
          </a:prstGeom>
          <a:noFill/>
        </p:spPr>
        <p:txBody>
          <a:bodyPr wrap="square" rtlCol="0">
            <a:spAutoFit/>
          </a:bodyPr>
          <a:lstStyle/>
          <a:p>
            <a:pPr algn="ctr"/>
            <a:r>
              <a:rPr lang="en-IN" dirty="0">
                <a:solidFill>
                  <a:schemeClr val="bg1"/>
                </a:solidFill>
              </a:rPr>
              <a:t>Parallel Prefix Adders</a:t>
            </a:r>
          </a:p>
        </p:txBody>
      </p:sp>
    </p:spTree>
    <p:extLst>
      <p:ext uri="{BB962C8B-B14F-4D97-AF65-F5344CB8AC3E}">
        <p14:creationId xmlns:p14="http://schemas.microsoft.com/office/powerpoint/2010/main" val="7080095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1748</TotalTime>
  <Words>3581</Words>
  <Application>Microsoft Office PowerPoint</Application>
  <PresentationFormat>Custom</PresentationFormat>
  <Paragraphs>711</Paragraphs>
  <Slides>49</Slides>
  <Notes>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49</vt:i4>
      </vt:variant>
    </vt:vector>
  </HeadingPairs>
  <TitlesOfParts>
    <vt:vector size="57" baseType="lpstr">
      <vt:lpstr>Aptos Display</vt:lpstr>
      <vt:lpstr>Arial</vt:lpstr>
      <vt:lpstr>Calibri</vt:lpstr>
      <vt:lpstr>Courier New</vt:lpstr>
      <vt:lpstr>Sans Serif Collection</vt:lpstr>
      <vt:lpstr>Symbol</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tharun paluru</cp:lastModifiedBy>
  <cp:revision>36</cp:revision>
  <dcterms:created xsi:type="dcterms:W3CDTF">2024-08-01T16:25:15Z</dcterms:created>
  <dcterms:modified xsi:type="dcterms:W3CDTF">2025-04-22T15:39:02Z</dcterms:modified>
</cp:coreProperties>
</file>